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5"/>
  </p:notesMasterIdLst>
  <p:sldIdLst>
    <p:sldId id="282" r:id="rId2"/>
    <p:sldId id="289" r:id="rId3"/>
    <p:sldId id="260" r:id="rId4"/>
    <p:sldId id="261" r:id="rId5"/>
    <p:sldId id="286" r:id="rId6"/>
    <p:sldId id="287" r:id="rId7"/>
    <p:sldId id="279" r:id="rId8"/>
    <p:sldId id="303" r:id="rId9"/>
    <p:sldId id="309" r:id="rId10"/>
    <p:sldId id="264" r:id="rId11"/>
    <p:sldId id="304" r:id="rId12"/>
    <p:sldId id="302" r:id="rId13"/>
    <p:sldId id="305" r:id="rId14"/>
    <p:sldId id="310" r:id="rId15"/>
    <p:sldId id="308" r:id="rId16"/>
    <p:sldId id="292" r:id="rId17"/>
    <p:sldId id="280" r:id="rId18"/>
    <p:sldId id="290" r:id="rId19"/>
    <p:sldId id="288" r:id="rId20"/>
    <p:sldId id="299" r:id="rId21"/>
    <p:sldId id="266" r:id="rId22"/>
    <p:sldId id="267" r:id="rId23"/>
    <p:sldId id="268" r:id="rId24"/>
    <p:sldId id="269" r:id="rId25"/>
    <p:sldId id="270" r:id="rId26"/>
    <p:sldId id="271" r:id="rId27"/>
    <p:sldId id="273" r:id="rId28"/>
    <p:sldId id="272" r:id="rId29"/>
    <p:sldId id="300" r:id="rId30"/>
    <p:sldId id="274" r:id="rId31"/>
    <p:sldId id="275" r:id="rId32"/>
    <p:sldId id="276" r:id="rId33"/>
    <p:sldId id="278" r:id="rId34"/>
  </p:sldIdLst>
  <p:sldSz cx="12192000" cy="6858000"/>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222ABB-D141-43C1-A37D-44A3FAD7D927}" v="225" dt="2026-04-29T09:52:26.6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15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 Cummings" userId="4971c28077949cd6" providerId="LiveId" clId="{EE0E4077-4C72-470B-A605-1F899CA86E54}"/>
    <pc:docChg chg="undo custSel addSld delSld modSld">
      <pc:chgData name="Bob Cummings" userId="4971c28077949cd6" providerId="LiveId" clId="{EE0E4077-4C72-470B-A605-1F899CA86E54}" dt="2026-04-29T09:52:26.669" v="228"/>
      <pc:docMkLst>
        <pc:docMk/>
      </pc:docMkLst>
      <pc:sldChg chg="modAnim">
        <pc:chgData name="Bob Cummings" userId="4971c28077949cd6" providerId="LiveId" clId="{EE0E4077-4C72-470B-A605-1F899CA86E54}" dt="2026-04-29T09:47:10.941" v="15"/>
        <pc:sldMkLst>
          <pc:docMk/>
          <pc:sldMk cId="72532292" sldId="260"/>
        </pc:sldMkLst>
      </pc:sldChg>
      <pc:sldChg chg="modAnim">
        <pc:chgData name="Bob Cummings" userId="4971c28077949cd6" providerId="LiveId" clId="{EE0E4077-4C72-470B-A605-1F899CA86E54}" dt="2026-04-29T09:47:16.771" v="24"/>
        <pc:sldMkLst>
          <pc:docMk/>
          <pc:sldMk cId="3572962639" sldId="261"/>
        </pc:sldMkLst>
      </pc:sldChg>
      <pc:sldChg chg="modAnim">
        <pc:chgData name="Bob Cummings" userId="4971c28077949cd6" providerId="LiveId" clId="{EE0E4077-4C72-470B-A605-1F899CA86E54}" dt="2026-04-29T09:48:02.847" v="80"/>
        <pc:sldMkLst>
          <pc:docMk/>
          <pc:sldMk cId="2002518993" sldId="264"/>
        </pc:sldMkLst>
      </pc:sldChg>
      <pc:sldChg chg="modAnim">
        <pc:chgData name="Bob Cummings" userId="4971c28077949cd6" providerId="LiveId" clId="{EE0E4077-4C72-470B-A605-1F899CA86E54}" dt="2026-04-29T09:49:41.999" v="153"/>
        <pc:sldMkLst>
          <pc:docMk/>
          <pc:sldMk cId="2383076714" sldId="266"/>
        </pc:sldMkLst>
      </pc:sldChg>
      <pc:sldChg chg="modAnim">
        <pc:chgData name="Bob Cummings" userId="4971c28077949cd6" providerId="LiveId" clId="{EE0E4077-4C72-470B-A605-1F899CA86E54}" dt="2026-04-29T09:49:47.232" v="161"/>
        <pc:sldMkLst>
          <pc:docMk/>
          <pc:sldMk cId="2502328098" sldId="267"/>
        </pc:sldMkLst>
      </pc:sldChg>
      <pc:sldChg chg="modAnim">
        <pc:chgData name="Bob Cummings" userId="4971c28077949cd6" providerId="LiveId" clId="{EE0E4077-4C72-470B-A605-1F899CA86E54}" dt="2026-04-29T09:49:52.916" v="170"/>
        <pc:sldMkLst>
          <pc:docMk/>
          <pc:sldMk cId="3568678355" sldId="268"/>
        </pc:sldMkLst>
      </pc:sldChg>
      <pc:sldChg chg="modAnim">
        <pc:chgData name="Bob Cummings" userId="4971c28077949cd6" providerId="LiveId" clId="{EE0E4077-4C72-470B-A605-1F899CA86E54}" dt="2026-04-29T09:49:57.588" v="176"/>
        <pc:sldMkLst>
          <pc:docMk/>
          <pc:sldMk cId="1884798864" sldId="269"/>
        </pc:sldMkLst>
      </pc:sldChg>
      <pc:sldChg chg="modAnim">
        <pc:chgData name="Bob Cummings" userId="4971c28077949cd6" providerId="LiveId" clId="{EE0E4077-4C72-470B-A605-1F899CA86E54}" dt="2026-04-29T09:52:16.925" v="227"/>
        <pc:sldMkLst>
          <pc:docMk/>
          <pc:sldMk cId="1386063794" sldId="270"/>
        </pc:sldMkLst>
      </pc:sldChg>
      <pc:sldChg chg="modAnim">
        <pc:chgData name="Bob Cummings" userId="4971c28077949cd6" providerId="LiveId" clId="{EE0E4077-4C72-470B-A605-1F899CA86E54}" dt="2026-04-29T09:50:11.246" v="189"/>
        <pc:sldMkLst>
          <pc:docMk/>
          <pc:sldMk cId="4032095429" sldId="271"/>
        </pc:sldMkLst>
      </pc:sldChg>
      <pc:sldChg chg="modAnim">
        <pc:chgData name="Bob Cummings" userId="4971c28077949cd6" providerId="LiveId" clId="{EE0E4077-4C72-470B-A605-1F899CA86E54}" dt="2026-04-29T09:50:27.777" v="202"/>
        <pc:sldMkLst>
          <pc:docMk/>
          <pc:sldMk cId="69964995" sldId="272"/>
        </pc:sldMkLst>
      </pc:sldChg>
      <pc:sldChg chg="modAnim">
        <pc:chgData name="Bob Cummings" userId="4971c28077949cd6" providerId="LiveId" clId="{EE0E4077-4C72-470B-A605-1F899CA86E54}" dt="2026-04-29T09:50:16.101" v="197"/>
        <pc:sldMkLst>
          <pc:docMk/>
          <pc:sldMk cId="3161281581" sldId="273"/>
        </pc:sldMkLst>
      </pc:sldChg>
      <pc:sldChg chg="modAnim">
        <pc:chgData name="Bob Cummings" userId="4971c28077949cd6" providerId="LiveId" clId="{EE0E4077-4C72-470B-A605-1F899CA86E54}" dt="2026-04-29T09:50:48.623" v="213"/>
        <pc:sldMkLst>
          <pc:docMk/>
          <pc:sldMk cId="414961574" sldId="274"/>
        </pc:sldMkLst>
      </pc:sldChg>
      <pc:sldChg chg="modAnim">
        <pc:chgData name="Bob Cummings" userId="4971c28077949cd6" providerId="LiveId" clId="{EE0E4077-4C72-470B-A605-1F899CA86E54}" dt="2026-04-29T09:51:00.010" v="219"/>
        <pc:sldMkLst>
          <pc:docMk/>
          <pc:sldMk cId="2852950606" sldId="275"/>
        </pc:sldMkLst>
      </pc:sldChg>
      <pc:sldChg chg="modAnim">
        <pc:chgData name="Bob Cummings" userId="4971c28077949cd6" providerId="LiveId" clId="{EE0E4077-4C72-470B-A605-1F899CA86E54}" dt="2026-04-29T09:51:05.057" v="225"/>
        <pc:sldMkLst>
          <pc:docMk/>
          <pc:sldMk cId="469414082" sldId="276"/>
        </pc:sldMkLst>
      </pc:sldChg>
      <pc:sldChg chg="add del modAnim">
        <pc:chgData name="Bob Cummings" userId="4971c28077949cd6" providerId="LiveId" clId="{EE0E4077-4C72-470B-A605-1F899CA86E54}" dt="2026-04-29T09:51:08.465" v="226"/>
        <pc:sldMkLst>
          <pc:docMk/>
          <pc:sldMk cId="1113384538" sldId="278"/>
        </pc:sldMkLst>
      </pc:sldChg>
      <pc:sldChg chg="modAnim">
        <pc:chgData name="Bob Cummings" userId="4971c28077949cd6" providerId="LiveId" clId="{EE0E4077-4C72-470B-A605-1F899CA86E54}" dt="2026-04-29T09:47:46.530" v="55"/>
        <pc:sldMkLst>
          <pc:docMk/>
          <pc:sldMk cId="3095194793" sldId="279"/>
        </pc:sldMkLst>
      </pc:sldChg>
      <pc:sldChg chg="modAnim">
        <pc:chgData name="Bob Cummings" userId="4971c28077949cd6" providerId="LiveId" clId="{EE0E4077-4C72-470B-A605-1F899CA86E54}" dt="2026-04-29T09:48:55.431" v="122"/>
        <pc:sldMkLst>
          <pc:docMk/>
          <pc:sldMk cId="339987191" sldId="280"/>
        </pc:sldMkLst>
      </pc:sldChg>
      <pc:sldChg chg="modAnim">
        <pc:chgData name="Bob Cummings" userId="4971c28077949cd6" providerId="LiveId" clId="{EE0E4077-4C72-470B-A605-1F899CA86E54}" dt="2026-04-29T09:47:23.820" v="38"/>
        <pc:sldMkLst>
          <pc:docMk/>
          <pc:sldMk cId="2744836104" sldId="286"/>
        </pc:sldMkLst>
      </pc:sldChg>
      <pc:sldChg chg="modAnim">
        <pc:chgData name="Bob Cummings" userId="4971c28077949cd6" providerId="LiveId" clId="{EE0E4077-4C72-470B-A605-1F899CA86E54}" dt="2026-04-29T09:47:29.759" v="46"/>
        <pc:sldMkLst>
          <pc:docMk/>
          <pc:sldMk cId="1326326182" sldId="287"/>
        </pc:sldMkLst>
      </pc:sldChg>
      <pc:sldChg chg="modAnim">
        <pc:chgData name="Bob Cummings" userId="4971c28077949cd6" providerId="LiveId" clId="{EE0E4077-4C72-470B-A605-1F899CA86E54}" dt="2026-04-29T09:49:30.115" v="139"/>
        <pc:sldMkLst>
          <pc:docMk/>
          <pc:sldMk cId="186410634" sldId="288"/>
        </pc:sldMkLst>
      </pc:sldChg>
      <pc:sldChg chg="modAnim">
        <pc:chgData name="Bob Cummings" userId="4971c28077949cd6" providerId="LiveId" clId="{EE0E4077-4C72-470B-A605-1F899CA86E54}" dt="2026-04-29T09:47:02.429" v="6"/>
        <pc:sldMkLst>
          <pc:docMk/>
          <pc:sldMk cId="2656451155" sldId="289"/>
        </pc:sldMkLst>
      </pc:sldChg>
      <pc:sldChg chg="add del modAnim">
        <pc:chgData name="Bob Cummings" userId="4971c28077949cd6" providerId="LiveId" clId="{EE0E4077-4C72-470B-A605-1F899CA86E54}" dt="2026-04-29T09:49:17.738" v="133" actId="47"/>
        <pc:sldMkLst>
          <pc:docMk/>
          <pc:sldMk cId="2465253741" sldId="290"/>
        </pc:sldMkLst>
      </pc:sldChg>
      <pc:sldChg chg="modAnim">
        <pc:chgData name="Bob Cummings" userId="4971c28077949cd6" providerId="LiveId" clId="{EE0E4077-4C72-470B-A605-1F899CA86E54}" dt="2026-04-29T09:48:50.561" v="114"/>
        <pc:sldMkLst>
          <pc:docMk/>
          <pc:sldMk cId="296733124" sldId="292"/>
        </pc:sldMkLst>
      </pc:sldChg>
      <pc:sldChg chg="modAnim">
        <pc:chgData name="Bob Cummings" userId="4971c28077949cd6" providerId="LiveId" clId="{EE0E4077-4C72-470B-A605-1F899CA86E54}" dt="2026-04-29T09:49:35.673" v="145"/>
        <pc:sldMkLst>
          <pc:docMk/>
          <pc:sldMk cId="1898586011" sldId="299"/>
        </pc:sldMkLst>
      </pc:sldChg>
      <pc:sldChg chg="modAnim">
        <pc:chgData name="Bob Cummings" userId="4971c28077949cd6" providerId="LiveId" clId="{EE0E4077-4C72-470B-A605-1F899CA86E54}" dt="2026-04-29T09:50:39.684" v="207"/>
        <pc:sldMkLst>
          <pc:docMk/>
          <pc:sldMk cId="3038470149" sldId="300"/>
        </pc:sldMkLst>
      </pc:sldChg>
      <pc:sldChg chg="modAnim">
        <pc:chgData name="Bob Cummings" userId="4971c28077949cd6" providerId="LiveId" clId="{EE0E4077-4C72-470B-A605-1F899CA86E54}" dt="2026-04-29T09:52:26.669" v="228"/>
        <pc:sldMkLst>
          <pc:docMk/>
          <pc:sldMk cId="3642319104" sldId="302"/>
        </pc:sldMkLst>
      </pc:sldChg>
      <pc:sldChg chg="modAnim">
        <pc:chgData name="Bob Cummings" userId="4971c28077949cd6" providerId="LiveId" clId="{EE0E4077-4C72-470B-A605-1F899CA86E54}" dt="2026-04-29T09:47:51.518" v="61"/>
        <pc:sldMkLst>
          <pc:docMk/>
          <pc:sldMk cId="3933552171" sldId="303"/>
        </pc:sldMkLst>
      </pc:sldChg>
      <pc:sldChg chg="modAnim">
        <pc:chgData name="Bob Cummings" userId="4971c28077949cd6" providerId="LiveId" clId="{EE0E4077-4C72-470B-A605-1F899CA86E54}" dt="2026-04-29T09:48:12.504" v="85"/>
        <pc:sldMkLst>
          <pc:docMk/>
          <pc:sldMk cId="1285277354" sldId="304"/>
        </pc:sldMkLst>
      </pc:sldChg>
      <pc:sldChg chg="modAnim">
        <pc:chgData name="Bob Cummings" userId="4971c28077949cd6" providerId="LiveId" clId="{EE0E4077-4C72-470B-A605-1F899CA86E54}" dt="2026-04-29T09:48:30.763" v="90"/>
        <pc:sldMkLst>
          <pc:docMk/>
          <pc:sldMk cId="3111174786" sldId="305"/>
        </pc:sldMkLst>
      </pc:sldChg>
      <pc:sldChg chg="modAnim">
        <pc:chgData name="Bob Cummings" userId="4971c28077949cd6" providerId="LiveId" clId="{EE0E4077-4C72-470B-A605-1F899CA86E54}" dt="2026-04-29T09:48:44.724" v="105"/>
        <pc:sldMkLst>
          <pc:docMk/>
          <pc:sldMk cId="506515698" sldId="308"/>
        </pc:sldMkLst>
      </pc:sldChg>
      <pc:sldChg chg="modAnim">
        <pc:chgData name="Bob Cummings" userId="4971c28077949cd6" providerId="LiveId" clId="{EE0E4077-4C72-470B-A605-1F899CA86E54}" dt="2026-04-29T09:47:57.565" v="71"/>
        <pc:sldMkLst>
          <pc:docMk/>
          <pc:sldMk cId="3741873001" sldId="309"/>
        </pc:sldMkLst>
      </pc:sldChg>
      <pc:sldChg chg="modAnim">
        <pc:chgData name="Bob Cummings" userId="4971c28077949cd6" providerId="LiveId" clId="{EE0E4077-4C72-470B-A605-1F899CA86E54}" dt="2026-04-29T09:48:39.488" v="98"/>
        <pc:sldMkLst>
          <pc:docMk/>
          <pc:sldMk cId="1860275001" sldId="31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182" cy="494337"/>
          </a:xfrm>
          <a:prstGeom prst="rect">
            <a:avLst/>
          </a:prstGeom>
        </p:spPr>
        <p:txBody>
          <a:bodyPr vert="horz" lIns="89748" tIns="44874" rIns="89748" bIns="44874" rtlCol="0"/>
          <a:lstStyle>
            <a:lvl1pPr algn="l">
              <a:defRPr sz="1200"/>
            </a:lvl1pPr>
          </a:lstStyle>
          <a:p>
            <a:endParaRPr lang="en-GB" dirty="0"/>
          </a:p>
        </p:txBody>
      </p:sp>
      <p:sp>
        <p:nvSpPr>
          <p:cNvPr id="3" name="Date Placeholder 2"/>
          <p:cNvSpPr>
            <a:spLocks noGrp="1"/>
          </p:cNvSpPr>
          <p:nvPr>
            <p:ph type="dt" idx="1"/>
          </p:nvPr>
        </p:nvSpPr>
        <p:spPr>
          <a:xfrm>
            <a:off x="3849928" y="0"/>
            <a:ext cx="2946182" cy="494337"/>
          </a:xfrm>
          <a:prstGeom prst="rect">
            <a:avLst/>
          </a:prstGeom>
        </p:spPr>
        <p:txBody>
          <a:bodyPr vert="horz" lIns="89748" tIns="44874" rIns="89748" bIns="44874" rtlCol="0"/>
          <a:lstStyle>
            <a:lvl1pPr algn="r">
              <a:defRPr sz="1200"/>
            </a:lvl1pPr>
          </a:lstStyle>
          <a:p>
            <a:fld id="{F4125667-25D4-4E32-A35D-CC651E548FE5}" type="datetimeFigureOut">
              <a:rPr lang="en-GB" smtClean="0"/>
              <a:t>29/04/2026</a:t>
            </a:fld>
            <a:endParaRPr lang="en-GB" dirty="0"/>
          </a:p>
        </p:txBody>
      </p:sp>
      <p:sp>
        <p:nvSpPr>
          <p:cNvPr id="4" name="Slide Image Placeholder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89748" tIns="44874" rIns="89748" bIns="44874" rtlCol="0" anchor="ctr"/>
          <a:lstStyle/>
          <a:p>
            <a:endParaRPr lang="en-GB" dirty="0"/>
          </a:p>
        </p:txBody>
      </p:sp>
      <p:sp>
        <p:nvSpPr>
          <p:cNvPr id="5" name="Notes Placeholder 4"/>
          <p:cNvSpPr>
            <a:spLocks noGrp="1"/>
          </p:cNvSpPr>
          <p:nvPr>
            <p:ph type="body" sz="quarter" idx="3"/>
          </p:nvPr>
        </p:nvSpPr>
        <p:spPr>
          <a:xfrm>
            <a:off x="679768" y="4750956"/>
            <a:ext cx="5438140" cy="3887429"/>
          </a:xfrm>
          <a:prstGeom prst="rect">
            <a:avLst/>
          </a:prstGeom>
        </p:spPr>
        <p:txBody>
          <a:bodyPr vert="horz" lIns="89748" tIns="44874" rIns="89748" bIns="4487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8326"/>
            <a:ext cx="2946182" cy="494337"/>
          </a:xfrm>
          <a:prstGeom prst="rect">
            <a:avLst/>
          </a:prstGeom>
        </p:spPr>
        <p:txBody>
          <a:bodyPr vert="horz" lIns="89748" tIns="44874" rIns="89748" bIns="44874"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49928" y="9378326"/>
            <a:ext cx="2946182" cy="494337"/>
          </a:xfrm>
          <a:prstGeom prst="rect">
            <a:avLst/>
          </a:prstGeom>
        </p:spPr>
        <p:txBody>
          <a:bodyPr vert="horz" lIns="89748" tIns="44874" rIns="89748" bIns="44874" rtlCol="0" anchor="b"/>
          <a:lstStyle>
            <a:lvl1pPr algn="r">
              <a:defRPr sz="1200"/>
            </a:lvl1pPr>
          </a:lstStyle>
          <a:p>
            <a:fld id="{F1EC4BEC-87E7-4060-AD0F-0B194203533D}" type="slidenum">
              <a:rPr lang="en-GB" smtClean="0"/>
              <a:t>‹#›</a:t>
            </a:fld>
            <a:endParaRPr lang="en-GB" dirty="0"/>
          </a:p>
        </p:txBody>
      </p:sp>
    </p:spTree>
    <p:extLst>
      <p:ext uri="{BB962C8B-B14F-4D97-AF65-F5344CB8AC3E}">
        <p14:creationId xmlns:p14="http://schemas.microsoft.com/office/powerpoint/2010/main" val="23348539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1A721-3AF6-9571-98AF-B6CCA014B79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1D88175-1142-60A7-E198-39506B8EAD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CC691FB-51FA-7F58-7136-04ED1EC9E2F3}"/>
              </a:ext>
            </a:extLst>
          </p:cNvPr>
          <p:cNvSpPr>
            <a:spLocks noGrp="1"/>
          </p:cNvSpPr>
          <p:nvPr>
            <p:ph type="dt" sz="half" idx="10"/>
          </p:nvPr>
        </p:nvSpPr>
        <p:spPr/>
        <p:txBody>
          <a:bodyPr/>
          <a:lstStyle/>
          <a:p>
            <a:fld id="{29AD934C-B06B-4AB1-8A27-737A68A8C151}" type="datetime1">
              <a:rPr lang="en-GB" smtClean="0"/>
              <a:t>29/04/2026</a:t>
            </a:fld>
            <a:endParaRPr lang="en-GB" dirty="0"/>
          </a:p>
        </p:txBody>
      </p:sp>
      <p:sp>
        <p:nvSpPr>
          <p:cNvPr id="5" name="Footer Placeholder 4">
            <a:extLst>
              <a:ext uri="{FF2B5EF4-FFF2-40B4-BE49-F238E27FC236}">
                <a16:creationId xmlns:a16="http://schemas.microsoft.com/office/drawing/2014/main" id="{82962793-9DAE-125B-6949-5188E886319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0A0A648-53DB-7930-7394-E8BAB64AFFB1}"/>
              </a:ext>
            </a:extLst>
          </p:cNvPr>
          <p:cNvSpPr>
            <a:spLocks noGrp="1"/>
          </p:cNvSpPr>
          <p:nvPr>
            <p:ph type="sldNum" sz="quarter" idx="12"/>
          </p:nvPr>
        </p:nvSpPr>
        <p:spPr/>
        <p:txBody>
          <a:bodyPr/>
          <a:lstStyle/>
          <a:p>
            <a:fld id="{0DA99461-0B27-48DD-AA52-EF709D76F84B}" type="slidenum">
              <a:rPr lang="en-GB" smtClean="0"/>
              <a:t>‹#›</a:t>
            </a:fld>
            <a:endParaRPr lang="en-GB" dirty="0"/>
          </a:p>
        </p:txBody>
      </p:sp>
    </p:spTree>
    <p:extLst>
      <p:ext uri="{BB962C8B-B14F-4D97-AF65-F5344CB8AC3E}">
        <p14:creationId xmlns:p14="http://schemas.microsoft.com/office/powerpoint/2010/main" val="34877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B97C5-CC43-9AA9-8F0A-F7CB3EDAE41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3BEB31-443C-8018-D807-1312EF2B5BA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0F12922-45EF-7FCC-ACFC-F980F27E40C1}"/>
              </a:ext>
            </a:extLst>
          </p:cNvPr>
          <p:cNvSpPr>
            <a:spLocks noGrp="1"/>
          </p:cNvSpPr>
          <p:nvPr>
            <p:ph type="dt" sz="half" idx="10"/>
          </p:nvPr>
        </p:nvSpPr>
        <p:spPr/>
        <p:txBody>
          <a:bodyPr/>
          <a:lstStyle/>
          <a:p>
            <a:fld id="{C80C0A0F-0625-48CC-A56C-F19B37EC801D}" type="datetime1">
              <a:rPr lang="en-GB" smtClean="0"/>
              <a:t>29/04/2026</a:t>
            </a:fld>
            <a:endParaRPr lang="en-GB" dirty="0"/>
          </a:p>
        </p:txBody>
      </p:sp>
      <p:sp>
        <p:nvSpPr>
          <p:cNvPr id="5" name="Footer Placeholder 4">
            <a:extLst>
              <a:ext uri="{FF2B5EF4-FFF2-40B4-BE49-F238E27FC236}">
                <a16:creationId xmlns:a16="http://schemas.microsoft.com/office/drawing/2014/main" id="{200C2CB5-15BB-4680-A34B-A1665F52893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7D39387-DA24-791A-AC28-DA5E3A072E5E}"/>
              </a:ext>
            </a:extLst>
          </p:cNvPr>
          <p:cNvSpPr>
            <a:spLocks noGrp="1"/>
          </p:cNvSpPr>
          <p:nvPr>
            <p:ph type="sldNum" sz="quarter" idx="12"/>
          </p:nvPr>
        </p:nvSpPr>
        <p:spPr/>
        <p:txBody>
          <a:bodyPr/>
          <a:lstStyle/>
          <a:p>
            <a:fld id="{0DA99461-0B27-48DD-AA52-EF709D76F84B}" type="slidenum">
              <a:rPr lang="en-GB" smtClean="0"/>
              <a:t>‹#›</a:t>
            </a:fld>
            <a:endParaRPr lang="en-GB" dirty="0"/>
          </a:p>
        </p:txBody>
      </p:sp>
    </p:spTree>
    <p:extLst>
      <p:ext uri="{BB962C8B-B14F-4D97-AF65-F5344CB8AC3E}">
        <p14:creationId xmlns:p14="http://schemas.microsoft.com/office/powerpoint/2010/main" val="1409758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5B5245-8F07-45BB-47FF-C5D50DC21B5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6D8E554-31DF-0EAB-E9C2-99928FFEAD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E595D9-8B53-85CE-1AB0-9037FA4CE48F}"/>
              </a:ext>
            </a:extLst>
          </p:cNvPr>
          <p:cNvSpPr>
            <a:spLocks noGrp="1"/>
          </p:cNvSpPr>
          <p:nvPr>
            <p:ph type="dt" sz="half" idx="10"/>
          </p:nvPr>
        </p:nvSpPr>
        <p:spPr/>
        <p:txBody>
          <a:bodyPr/>
          <a:lstStyle/>
          <a:p>
            <a:fld id="{4B430510-D2DA-4EBE-9F23-0B54B3CFB5AF}" type="datetime1">
              <a:rPr lang="en-GB" smtClean="0"/>
              <a:t>29/04/2026</a:t>
            </a:fld>
            <a:endParaRPr lang="en-GB" dirty="0"/>
          </a:p>
        </p:txBody>
      </p:sp>
      <p:sp>
        <p:nvSpPr>
          <p:cNvPr id="5" name="Footer Placeholder 4">
            <a:extLst>
              <a:ext uri="{FF2B5EF4-FFF2-40B4-BE49-F238E27FC236}">
                <a16:creationId xmlns:a16="http://schemas.microsoft.com/office/drawing/2014/main" id="{7F7F5113-40FC-078C-97E4-A5F40920AA0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B8F9DF78-CF86-44A3-EE47-F247746BBC50}"/>
              </a:ext>
            </a:extLst>
          </p:cNvPr>
          <p:cNvSpPr>
            <a:spLocks noGrp="1"/>
          </p:cNvSpPr>
          <p:nvPr>
            <p:ph type="sldNum" sz="quarter" idx="12"/>
          </p:nvPr>
        </p:nvSpPr>
        <p:spPr/>
        <p:txBody>
          <a:bodyPr/>
          <a:lstStyle/>
          <a:p>
            <a:fld id="{0DA99461-0B27-48DD-AA52-EF709D76F84B}" type="slidenum">
              <a:rPr lang="en-GB" smtClean="0"/>
              <a:t>‹#›</a:t>
            </a:fld>
            <a:endParaRPr lang="en-GB" dirty="0"/>
          </a:p>
        </p:txBody>
      </p:sp>
    </p:spTree>
    <p:extLst>
      <p:ext uri="{BB962C8B-B14F-4D97-AF65-F5344CB8AC3E}">
        <p14:creationId xmlns:p14="http://schemas.microsoft.com/office/powerpoint/2010/main" val="236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57EB6-FC0B-AB1B-3BFC-3581E945BAB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C90C083-4560-56F6-E783-EDC1BEAB9C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C58BD4-A0B0-F26F-0B86-8AAB0852E4A7}"/>
              </a:ext>
            </a:extLst>
          </p:cNvPr>
          <p:cNvSpPr>
            <a:spLocks noGrp="1"/>
          </p:cNvSpPr>
          <p:nvPr>
            <p:ph type="dt" sz="half" idx="10"/>
          </p:nvPr>
        </p:nvSpPr>
        <p:spPr/>
        <p:txBody>
          <a:bodyPr/>
          <a:lstStyle/>
          <a:p>
            <a:fld id="{0DC817E7-1DE2-4E06-9AE3-E427639D5869}" type="datetime1">
              <a:rPr lang="en-GB" smtClean="0"/>
              <a:t>29/04/2026</a:t>
            </a:fld>
            <a:endParaRPr lang="en-GB" dirty="0"/>
          </a:p>
        </p:txBody>
      </p:sp>
      <p:sp>
        <p:nvSpPr>
          <p:cNvPr id="5" name="Footer Placeholder 4">
            <a:extLst>
              <a:ext uri="{FF2B5EF4-FFF2-40B4-BE49-F238E27FC236}">
                <a16:creationId xmlns:a16="http://schemas.microsoft.com/office/drawing/2014/main" id="{1F099F55-36EA-EB0F-E1E0-A84C7E530AA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013C486-DC73-4DD7-172D-EBE45EE40815}"/>
              </a:ext>
            </a:extLst>
          </p:cNvPr>
          <p:cNvSpPr>
            <a:spLocks noGrp="1"/>
          </p:cNvSpPr>
          <p:nvPr>
            <p:ph type="sldNum" sz="quarter" idx="12"/>
          </p:nvPr>
        </p:nvSpPr>
        <p:spPr/>
        <p:txBody>
          <a:bodyPr/>
          <a:lstStyle/>
          <a:p>
            <a:fld id="{0DA99461-0B27-48DD-AA52-EF709D76F84B}" type="slidenum">
              <a:rPr lang="en-GB" smtClean="0"/>
              <a:t>‹#›</a:t>
            </a:fld>
            <a:endParaRPr lang="en-GB" dirty="0"/>
          </a:p>
        </p:txBody>
      </p:sp>
    </p:spTree>
    <p:extLst>
      <p:ext uri="{BB962C8B-B14F-4D97-AF65-F5344CB8AC3E}">
        <p14:creationId xmlns:p14="http://schemas.microsoft.com/office/powerpoint/2010/main" val="2640703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ECC47-5407-882C-5C38-D6D91441BB1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6CE7998-D618-8B73-C43B-B6D930976A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2FE8F9-12D5-1F7C-B9E9-0717944A107B}"/>
              </a:ext>
            </a:extLst>
          </p:cNvPr>
          <p:cNvSpPr>
            <a:spLocks noGrp="1"/>
          </p:cNvSpPr>
          <p:nvPr>
            <p:ph type="dt" sz="half" idx="10"/>
          </p:nvPr>
        </p:nvSpPr>
        <p:spPr/>
        <p:txBody>
          <a:bodyPr/>
          <a:lstStyle/>
          <a:p>
            <a:fld id="{BB76961E-B102-4B72-B31C-F5800AC0AD6A}" type="datetime1">
              <a:rPr lang="en-GB" smtClean="0"/>
              <a:t>29/04/2026</a:t>
            </a:fld>
            <a:endParaRPr lang="en-GB" dirty="0"/>
          </a:p>
        </p:txBody>
      </p:sp>
      <p:sp>
        <p:nvSpPr>
          <p:cNvPr id="5" name="Footer Placeholder 4">
            <a:extLst>
              <a:ext uri="{FF2B5EF4-FFF2-40B4-BE49-F238E27FC236}">
                <a16:creationId xmlns:a16="http://schemas.microsoft.com/office/drawing/2014/main" id="{E51F4292-DF2D-F5A5-37F5-A2AA01ECC967}"/>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4831F92-3190-13C7-7CFF-15A9C10405AE}"/>
              </a:ext>
            </a:extLst>
          </p:cNvPr>
          <p:cNvSpPr>
            <a:spLocks noGrp="1"/>
          </p:cNvSpPr>
          <p:nvPr>
            <p:ph type="sldNum" sz="quarter" idx="12"/>
          </p:nvPr>
        </p:nvSpPr>
        <p:spPr/>
        <p:txBody>
          <a:bodyPr/>
          <a:lstStyle/>
          <a:p>
            <a:fld id="{0DA99461-0B27-48DD-AA52-EF709D76F84B}" type="slidenum">
              <a:rPr lang="en-GB" smtClean="0"/>
              <a:t>‹#›</a:t>
            </a:fld>
            <a:endParaRPr lang="en-GB" dirty="0"/>
          </a:p>
        </p:txBody>
      </p:sp>
    </p:spTree>
    <p:extLst>
      <p:ext uri="{BB962C8B-B14F-4D97-AF65-F5344CB8AC3E}">
        <p14:creationId xmlns:p14="http://schemas.microsoft.com/office/powerpoint/2010/main" val="1314560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D29FF-E37C-BBB8-823B-3A368665180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A7EA649-2A39-1FF9-516A-1B9CE04B791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B11BA3C-ECA9-8F38-68DC-60B159DDCF3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B01443C-D606-7A32-C264-8774438E5BE7}"/>
              </a:ext>
            </a:extLst>
          </p:cNvPr>
          <p:cNvSpPr>
            <a:spLocks noGrp="1"/>
          </p:cNvSpPr>
          <p:nvPr>
            <p:ph type="dt" sz="half" idx="10"/>
          </p:nvPr>
        </p:nvSpPr>
        <p:spPr/>
        <p:txBody>
          <a:bodyPr/>
          <a:lstStyle/>
          <a:p>
            <a:fld id="{17956B98-5B0F-4961-804E-B77ED9277EB4}" type="datetime1">
              <a:rPr lang="en-GB" smtClean="0"/>
              <a:t>29/04/2026</a:t>
            </a:fld>
            <a:endParaRPr lang="en-GB" dirty="0"/>
          </a:p>
        </p:txBody>
      </p:sp>
      <p:sp>
        <p:nvSpPr>
          <p:cNvPr id="6" name="Footer Placeholder 5">
            <a:extLst>
              <a:ext uri="{FF2B5EF4-FFF2-40B4-BE49-F238E27FC236}">
                <a16:creationId xmlns:a16="http://schemas.microsoft.com/office/drawing/2014/main" id="{C2740130-4382-8161-2614-B6CB71EFF6E6}"/>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7513AF9A-BFCD-7097-80B8-1994C3100418}"/>
              </a:ext>
            </a:extLst>
          </p:cNvPr>
          <p:cNvSpPr>
            <a:spLocks noGrp="1"/>
          </p:cNvSpPr>
          <p:nvPr>
            <p:ph type="sldNum" sz="quarter" idx="12"/>
          </p:nvPr>
        </p:nvSpPr>
        <p:spPr/>
        <p:txBody>
          <a:bodyPr/>
          <a:lstStyle/>
          <a:p>
            <a:fld id="{0DA99461-0B27-48DD-AA52-EF709D76F84B}" type="slidenum">
              <a:rPr lang="en-GB" smtClean="0"/>
              <a:t>‹#›</a:t>
            </a:fld>
            <a:endParaRPr lang="en-GB" dirty="0"/>
          </a:p>
        </p:txBody>
      </p:sp>
    </p:spTree>
    <p:extLst>
      <p:ext uri="{BB962C8B-B14F-4D97-AF65-F5344CB8AC3E}">
        <p14:creationId xmlns:p14="http://schemas.microsoft.com/office/powerpoint/2010/main" val="2043595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4AE7BA-D4D0-DEC3-0AAC-78656D0CA25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C5C921F-9946-6978-2053-771257A667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D75D7D-11FD-BE60-1D73-AD17A88F974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76D9DEE-23C3-41DB-55BF-91544D7FC8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7859A1-1E55-3E08-6766-2E436A4F97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B9E2C10-710E-1B41-D549-BDD4DB880697}"/>
              </a:ext>
            </a:extLst>
          </p:cNvPr>
          <p:cNvSpPr>
            <a:spLocks noGrp="1"/>
          </p:cNvSpPr>
          <p:nvPr>
            <p:ph type="dt" sz="half" idx="10"/>
          </p:nvPr>
        </p:nvSpPr>
        <p:spPr/>
        <p:txBody>
          <a:bodyPr/>
          <a:lstStyle/>
          <a:p>
            <a:fld id="{AF7D1241-8C45-417F-9095-1375DEDA845F}" type="datetime1">
              <a:rPr lang="en-GB" smtClean="0"/>
              <a:t>29/04/2026</a:t>
            </a:fld>
            <a:endParaRPr lang="en-GB" dirty="0"/>
          </a:p>
        </p:txBody>
      </p:sp>
      <p:sp>
        <p:nvSpPr>
          <p:cNvPr id="8" name="Footer Placeholder 7">
            <a:extLst>
              <a:ext uri="{FF2B5EF4-FFF2-40B4-BE49-F238E27FC236}">
                <a16:creationId xmlns:a16="http://schemas.microsoft.com/office/drawing/2014/main" id="{1F0D0323-473C-9705-449C-0D73DC100E5A}"/>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A392DDE0-8D9F-08D3-AC22-ABC6E6C45706}"/>
              </a:ext>
            </a:extLst>
          </p:cNvPr>
          <p:cNvSpPr>
            <a:spLocks noGrp="1"/>
          </p:cNvSpPr>
          <p:nvPr>
            <p:ph type="sldNum" sz="quarter" idx="12"/>
          </p:nvPr>
        </p:nvSpPr>
        <p:spPr/>
        <p:txBody>
          <a:bodyPr/>
          <a:lstStyle/>
          <a:p>
            <a:fld id="{0DA99461-0B27-48DD-AA52-EF709D76F84B}" type="slidenum">
              <a:rPr lang="en-GB" smtClean="0"/>
              <a:t>‹#›</a:t>
            </a:fld>
            <a:endParaRPr lang="en-GB" dirty="0"/>
          </a:p>
        </p:txBody>
      </p:sp>
    </p:spTree>
    <p:extLst>
      <p:ext uri="{BB962C8B-B14F-4D97-AF65-F5344CB8AC3E}">
        <p14:creationId xmlns:p14="http://schemas.microsoft.com/office/powerpoint/2010/main" val="1798824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E7C50-AB0C-6EDD-C177-42855E7CAC0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A1D5661-957D-A182-C149-0DBFE060EDAD}"/>
              </a:ext>
            </a:extLst>
          </p:cNvPr>
          <p:cNvSpPr>
            <a:spLocks noGrp="1"/>
          </p:cNvSpPr>
          <p:nvPr>
            <p:ph type="dt" sz="half" idx="10"/>
          </p:nvPr>
        </p:nvSpPr>
        <p:spPr/>
        <p:txBody>
          <a:bodyPr/>
          <a:lstStyle/>
          <a:p>
            <a:fld id="{7BFF3CE9-B0BC-4E42-A03D-AE7171A99876}" type="datetime1">
              <a:rPr lang="en-GB" smtClean="0"/>
              <a:t>29/04/2026</a:t>
            </a:fld>
            <a:endParaRPr lang="en-GB" dirty="0"/>
          </a:p>
        </p:txBody>
      </p:sp>
      <p:sp>
        <p:nvSpPr>
          <p:cNvPr id="4" name="Footer Placeholder 3">
            <a:extLst>
              <a:ext uri="{FF2B5EF4-FFF2-40B4-BE49-F238E27FC236}">
                <a16:creationId xmlns:a16="http://schemas.microsoft.com/office/drawing/2014/main" id="{80186493-5FF4-F78A-F7F6-658D084B062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49950EE1-829F-5336-E9C7-BB4FEFBFA3E1}"/>
              </a:ext>
            </a:extLst>
          </p:cNvPr>
          <p:cNvSpPr>
            <a:spLocks noGrp="1"/>
          </p:cNvSpPr>
          <p:nvPr>
            <p:ph type="sldNum" sz="quarter" idx="12"/>
          </p:nvPr>
        </p:nvSpPr>
        <p:spPr/>
        <p:txBody>
          <a:bodyPr/>
          <a:lstStyle/>
          <a:p>
            <a:fld id="{0DA99461-0B27-48DD-AA52-EF709D76F84B}" type="slidenum">
              <a:rPr lang="en-GB" smtClean="0"/>
              <a:t>‹#›</a:t>
            </a:fld>
            <a:endParaRPr lang="en-GB" dirty="0"/>
          </a:p>
        </p:txBody>
      </p:sp>
    </p:spTree>
    <p:extLst>
      <p:ext uri="{BB962C8B-B14F-4D97-AF65-F5344CB8AC3E}">
        <p14:creationId xmlns:p14="http://schemas.microsoft.com/office/powerpoint/2010/main" val="2255894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C4D1AA-2BE6-7480-0ABD-BD65B30C9FF6}"/>
              </a:ext>
            </a:extLst>
          </p:cNvPr>
          <p:cNvSpPr>
            <a:spLocks noGrp="1"/>
          </p:cNvSpPr>
          <p:nvPr>
            <p:ph type="dt" sz="half" idx="10"/>
          </p:nvPr>
        </p:nvSpPr>
        <p:spPr/>
        <p:txBody>
          <a:bodyPr/>
          <a:lstStyle/>
          <a:p>
            <a:fld id="{E150330A-DFAA-4BFA-9977-4EEDDFCD9CCC}" type="datetime1">
              <a:rPr lang="en-GB" smtClean="0"/>
              <a:t>29/04/2026</a:t>
            </a:fld>
            <a:endParaRPr lang="en-GB" dirty="0"/>
          </a:p>
        </p:txBody>
      </p:sp>
      <p:sp>
        <p:nvSpPr>
          <p:cNvPr id="3" name="Footer Placeholder 2">
            <a:extLst>
              <a:ext uri="{FF2B5EF4-FFF2-40B4-BE49-F238E27FC236}">
                <a16:creationId xmlns:a16="http://schemas.microsoft.com/office/drawing/2014/main" id="{DE65D136-0AFA-BA38-0699-C1BE2AB47268}"/>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3B3ED2B7-BF78-5FD5-05EA-9EBCE72B468B}"/>
              </a:ext>
            </a:extLst>
          </p:cNvPr>
          <p:cNvSpPr>
            <a:spLocks noGrp="1"/>
          </p:cNvSpPr>
          <p:nvPr>
            <p:ph type="sldNum" sz="quarter" idx="12"/>
          </p:nvPr>
        </p:nvSpPr>
        <p:spPr/>
        <p:txBody>
          <a:bodyPr/>
          <a:lstStyle/>
          <a:p>
            <a:fld id="{0DA99461-0B27-48DD-AA52-EF709D76F84B}" type="slidenum">
              <a:rPr lang="en-GB" smtClean="0"/>
              <a:t>‹#›</a:t>
            </a:fld>
            <a:endParaRPr lang="en-GB" dirty="0"/>
          </a:p>
        </p:txBody>
      </p:sp>
    </p:spTree>
    <p:extLst>
      <p:ext uri="{BB962C8B-B14F-4D97-AF65-F5344CB8AC3E}">
        <p14:creationId xmlns:p14="http://schemas.microsoft.com/office/powerpoint/2010/main" val="4171424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A8B94-B888-D576-76D0-76E5502A82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3FB9D5F-8C1E-2401-5F4B-5AF414A558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138A305-1A3A-8794-786E-661E7E72E5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1719D6-8500-7CE4-F0F2-087F66E03262}"/>
              </a:ext>
            </a:extLst>
          </p:cNvPr>
          <p:cNvSpPr>
            <a:spLocks noGrp="1"/>
          </p:cNvSpPr>
          <p:nvPr>
            <p:ph type="dt" sz="half" idx="10"/>
          </p:nvPr>
        </p:nvSpPr>
        <p:spPr/>
        <p:txBody>
          <a:bodyPr/>
          <a:lstStyle/>
          <a:p>
            <a:fld id="{765A807A-0422-42B8-8FE9-12EC12767437}" type="datetime1">
              <a:rPr lang="en-GB" smtClean="0"/>
              <a:t>29/04/2026</a:t>
            </a:fld>
            <a:endParaRPr lang="en-GB" dirty="0"/>
          </a:p>
        </p:txBody>
      </p:sp>
      <p:sp>
        <p:nvSpPr>
          <p:cNvPr id="6" name="Footer Placeholder 5">
            <a:extLst>
              <a:ext uri="{FF2B5EF4-FFF2-40B4-BE49-F238E27FC236}">
                <a16:creationId xmlns:a16="http://schemas.microsoft.com/office/drawing/2014/main" id="{DAEC9A33-777D-5522-23C8-D933EFDE374A}"/>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BA2374B8-9FBC-FAC2-E0A5-C32CA5A814C9}"/>
              </a:ext>
            </a:extLst>
          </p:cNvPr>
          <p:cNvSpPr>
            <a:spLocks noGrp="1"/>
          </p:cNvSpPr>
          <p:nvPr>
            <p:ph type="sldNum" sz="quarter" idx="12"/>
          </p:nvPr>
        </p:nvSpPr>
        <p:spPr/>
        <p:txBody>
          <a:bodyPr/>
          <a:lstStyle/>
          <a:p>
            <a:fld id="{0DA99461-0B27-48DD-AA52-EF709D76F84B}" type="slidenum">
              <a:rPr lang="en-GB" smtClean="0"/>
              <a:t>‹#›</a:t>
            </a:fld>
            <a:endParaRPr lang="en-GB" dirty="0"/>
          </a:p>
        </p:txBody>
      </p:sp>
    </p:spTree>
    <p:extLst>
      <p:ext uri="{BB962C8B-B14F-4D97-AF65-F5344CB8AC3E}">
        <p14:creationId xmlns:p14="http://schemas.microsoft.com/office/powerpoint/2010/main" val="3499964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BD655-345E-4096-0A83-6CB5E2549D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205BCDA-9970-6B81-501C-4B770020DB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8300763D-56BF-4D3A-8072-C5DADE4364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D83813-9118-A82C-50C4-6F79DF98E868}"/>
              </a:ext>
            </a:extLst>
          </p:cNvPr>
          <p:cNvSpPr>
            <a:spLocks noGrp="1"/>
          </p:cNvSpPr>
          <p:nvPr>
            <p:ph type="dt" sz="half" idx="10"/>
          </p:nvPr>
        </p:nvSpPr>
        <p:spPr/>
        <p:txBody>
          <a:bodyPr/>
          <a:lstStyle/>
          <a:p>
            <a:fld id="{253FB4AA-D3EA-464B-8ABE-064F37E929C4}" type="datetime1">
              <a:rPr lang="en-GB" smtClean="0"/>
              <a:t>29/04/2026</a:t>
            </a:fld>
            <a:endParaRPr lang="en-GB" dirty="0"/>
          </a:p>
        </p:txBody>
      </p:sp>
      <p:sp>
        <p:nvSpPr>
          <p:cNvPr id="6" name="Footer Placeholder 5">
            <a:extLst>
              <a:ext uri="{FF2B5EF4-FFF2-40B4-BE49-F238E27FC236}">
                <a16:creationId xmlns:a16="http://schemas.microsoft.com/office/drawing/2014/main" id="{675DA1DE-CE46-BB88-6E9B-07AAACB089B2}"/>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8F48FFCD-F664-ADB8-D051-D34D5BE0842A}"/>
              </a:ext>
            </a:extLst>
          </p:cNvPr>
          <p:cNvSpPr>
            <a:spLocks noGrp="1"/>
          </p:cNvSpPr>
          <p:nvPr>
            <p:ph type="sldNum" sz="quarter" idx="12"/>
          </p:nvPr>
        </p:nvSpPr>
        <p:spPr/>
        <p:txBody>
          <a:bodyPr/>
          <a:lstStyle/>
          <a:p>
            <a:fld id="{0DA99461-0B27-48DD-AA52-EF709D76F84B}" type="slidenum">
              <a:rPr lang="en-GB" smtClean="0"/>
              <a:t>‹#›</a:t>
            </a:fld>
            <a:endParaRPr lang="en-GB" dirty="0"/>
          </a:p>
        </p:txBody>
      </p:sp>
    </p:spTree>
    <p:extLst>
      <p:ext uri="{BB962C8B-B14F-4D97-AF65-F5344CB8AC3E}">
        <p14:creationId xmlns:p14="http://schemas.microsoft.com/office/powerpoint/2010/main" val="635314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7588BCB-247D-24CE-7290-2E9660F2E4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97684C1-E7D0-1C16-D2AC-326F78D640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0F09467-5E0B-4456-F74A-18BEF7B194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7FE68A-D78E-4CA4-980A-FC0066AAA52E}" type="datetime1">
              <a:rPr lang="en-GB" smtClean="0"/>
              <a:t>29/04/2026</a:t>
            </a:fld>
            <a:endParaRPr lang="en-GB" dirty="0"/>
          </a:p>
        </p:txBody>
      </p:sp>
      <p:sp>
        <p:nvSpPr>
          <p:cNvPr id="5" name="Footer Placeholder 4">
            <a:extLst>
              <a:ext uri="{FF2B5EF4-FFF2-40B4-BE49-F238E27FC236}">
                <a16:creationId xmlns:a16="http://schemas.microsoft.com/office/drawing/2014/main" id="{C86EC185-0822-8B98-0D3B-DC59DE8CC9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72EB8889-ED90-E871-7D5F-4BBEC9F5F8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A99461-0B27-48DD-AA52-EF709D76F84B}" type="slidenum">
              <a:rPr lang="en-GB" smtClean="0"/>
              <a:t>‹#›</a:t>
            </a:fld>
            <a:endParaRPr lang="en-GB" dirty="0"/>
          </a:p>
        </p:txBody>
      </p:sp>
    </p:spTree>
    <p:extLst>
      <p:ext uri="{BB962C8B-B14F-4D97-AF65-F5344CB8AC3E}">
        <p14:creationId xmlns:p14="http://schemas.microsoft.com/office/powerpoint/2010/main" val="2816703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seagni.co.uk/"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seagni.co.u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seagni.co.uk/"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seagni.co.uk/"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277B849-52AD-703C-0903-E0B8AC9B3B4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43022" y="364814"/>
            <a:ext cx="4344186" cy="2256777"/>
          </a:xfrm>
          <a:prstGeom prst="rect">
            <a:avLst/>
          </a:prstGeom>
          <a:noFill/>
          <a:ln>
            <a:noFill/>
          </a:ln>
        </p:spPr>
      </p:pic>
      <p:sp>
        <p:nvSpPr>
          <p:cNvPr id="2" name="TextBox 1">
            <a:extLst>
              <a:ext uri="{FF2B5EF4-FFF2-40B4-BE49-F238E27FC236}">
                <a16:creationId xmlns:a16="http://schemas.microsoft.com/office/drawing/2014/main" id="{5C556C41-E686-9990-1DF5-B76386A9AC41}"/>
              </a:ext>
            </a:extLst>
          </p:cNvPr>
          <p:cNvSpPr txBox="1"/>
          <p:nvPr/>
        </p:nvSpPr>
        <p:spPr>
          <a:xfrm>
            <a:off x="904875" y="3083683"/>
            <a:ext cx="9925050" cy="2123658"/>
          </a:xfrm>
          <a:prstGeom prst="rect">
            <a:avLst/>
          </a:prstGeom>
          <a:noFill/>
        </p:spPr>
        <p:txBody>
          <a:bodyPr wrap="square" rtlCol="0">
            <a:spAutoFit/>
          </a:bodyPr>
          <a:lstStyle/>
          <a:p>
            <a:pPr algn="ctr"/>
            <a:r>
              <a:rPr lang="en-GB" sz="6600" b="1" dirty="0">
                <a:solidFill>
                  <a:srgbClr val="7030A0"/>
                </a:solidFill>
              </a:rPr>
              <a:t>The SEAG</a:t>
            </a:r>
          </a:p>
          <a:p>
            <a:pPr algn="ctr"/>
            <a:r>
              <a:rPr lang="en-GB" sz="6600" b="1" dirty="0">
                <a:solidFill>
                  <a:srgbClr val="7030A0"/>
                </a:solidFill>
              </a:rPr>
              <a:t>2026 Entrance Assessment</a:t>
            </a:r>
          </a:p>
        </p:txBody>
      </p:sp>
      <p:sp>
        <p:nvSpPr>
          <p:cNvPr id="5" name="Slide Number Placeholder 4">
            <a:extLst>
              <a:ext uri="{FF2B5EF4-FFF2-40B4-BE49-F238E27FC236}">
                <a16:creationId xmlns:a16="http://schemas.microsoft.com/office/drawing/2014/main" id="{D0AE45D5-DB6B-E975-2777-3C73A6823F18}"/>
              </a:ext>
            </a:extLst>
          </p:cNvPr>
          <p:cNvSpPr>
            <a:spLocks noGrp="1"/>
          </p:cNvSpPr>
          <p:nvPr>
            <p:ph type="sldNum" sz="quarter" idx="12"/>
          </p:nvPr>
        </p:nvSpPr>
        <p:spPr/>
        <p:txBody>
          <a:bodyPr/>
          <a:lstStyle/>
          <a:p>
            <a:fld id="{0DA99461-0B27-48DD-AA52-EF709D76F84B}" type="slidenum">
              <a:rPr lang="en-GB" smtClean="0"/>
              <a:t>1</a:t>
            </a:fld>
            <a:endParaRPr lang="en-GB" dirty="0"/>
          </a:p>
        </p:txBody>
      </p:sp>
    </p:spTree>
    <p:extLst>
      <p:ext uri="{BB962C8B-B14F-4D97-AF65-F5344CB8AC3E}">
        <p14:creationId xmlns:p14="http://schemas.microsoft.com/office/powerpoint/2010/main" val="37133509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3600" b="1" dirty="0">
                <a:solidFill>
                  <a:srgbClr val="FF0000"/>
                </a:solidFill>
              </a:rPr>
              <a:t>The Registration Process (Step 4 of 10)</a:t>
            </a:r>
            <a:br>
              <a:rPr lang="en-GB" sz="4400" b="1" dirty="0">
                <a:solidFill>
                  <a:srgbClr val="7030A0"/>
                </a:solidFill>
              </a:rPr>
            </a:br>
            <a:endParaRPr lang="en-GB"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727788" y="1558212"/>
            <a:ext cx="10870163" cy="4798138"/>
          </a:xfrm>
        </p:spPr>
        <p:txBody>
          <a:bodyPr>
            <a:normAutofit/>
          </a:bodyPr>
          <a:lstStyle/>
          <a:p>
            <a:pPr marL="0" indent="0">
              <a:buNone/>
            </a:pPr>
            <a:endParaRPr lang="en-GB" sz="1200" b="1" dirty="0"/>
          </a:p>
          <a:p>
            <a:pPr marL="0" indent="0">
              <a:buNone/>
            </a:pPr>
            <a:r>
              <a:rPr lang="en-GB" sz="2600" b="1" dirty="0"/>
              <a:t>Step 4         </a:t>
            </a:r>
            <a:r>
              <a:rPr lang="en-GB" sz="2600" b="1" dirty="0">
                <a:solidFill>
                  <a:srgbClr val="7030A0"/>
                </a:solidFill>
              </a:rPr>
              <a:t>Essential Information – for the days of the Assessment</a:t>
            </a:r>
          </a:p>
          <a:p>
            <a:pPr marL="0" indent="0">
              <a:buNone/>
            </a:pPr>
            <a:endParaRPr lang="en-GB" sz="1200" b="1" dirty="0">
              <a:solidFill>
                <a:srgbClr val="7030A0"/>
              </a:solidFill>
            </a:endParaRPr>
          </a:p>
          <a:p>
            <a:r>
              <a:rPr lang="en-GB" sz="1900" b="1" dirty="0"/>
              <a:t>The Assessment Centre provides pencils, erasers and rough work paper for your child.</a:t>
            </a:r>
          </a:p>
          <a:p>
            <a:r>
              <a:rPr lang="en-GB" sz="1900" b="1" dirty="0"/>
              <a:t>If required, your child may bring a highlighter pen and / or a pencil grip.</a:t>
            </a:r>
          </a:p>
          <a:p>
            <a:r>
              <a:rPr lang="en-GB" sz="2100" b="1" dirty="0">
                <a:solidFill>
                  <a:srgbClr val="FF0000"/>
                </a:solidFill>
              </a:rPr>
              <a:t>If your child needs to have any other item with them, the parent / guardian must make an   Application for Access Arrangements.</a:t>
            </a:r>
          </a:p>
          <a:p>
            <a:pPr marL="0" indent="0" algn="just">
              <a:buNone/>
            </a:pPr>
            <a:r>
              <a:rPr lang="en-GB" sz="1900" b="1" dirty="0"/>
              <a:t>Examples of items which some children may need to bring and which fall under Access Arrangements include:</a:t>
            </a:r>
          </a:p>
          <a:p>
            <a:pPr>
              <a:buFont typeface="Wingdings" panose="05000000000000000000" pitchFamily="2" charset="2"/>
              <a:buChar char="Ø"/>
            </a:pPr>
            <a:r>
              <a:rPr lang="en-GB" sz="1800" dirty="0">
                <a:solidFill>
                  <a:srgbClr val="0070C0"/>
                </a:solidFill>
              </a:rPr>
              <a:t>Medical Equipment e.g. EpiPen, Inhaler, Glucose Monitor;</a:t>
            </a:r>
          </a:p>
          <a:p>
            <a:pPr>
              <a:buFont typeface="Wingdings" panose="05000000000000000000" pitchFamily="2" charset="2"/>
              <a:buChar char="Ø"/>
            </a:pPr>
            <a:r>
              <a:rPr lang="en-GB" sz="1800" dirty="0">
                <a:solidFill>
                  <a:srgbClr val="0070C0"/>
                </a:solidFill>
              </a:rPr>
              <a:t>Reading the Paper e.g. Coloured Overlay, Reading Ruler, Electronic Examination Reader Pen; Bilingual Dictionary; </a:t>
            </a:r>
          </a:p>
          <a:p>
            <a:pPr>
              <a:buFont typeface="Wingdings" panose="05000000000000000000" pitchFamily="2" charset="2"/>
              <a:buChar char="Ø"/>
            </a:pPr>
            <a:r>
              <a:rPr lang="en-GB" sz="1800" dirty="0">
                <a:solidFill>
                  <a:srgbClr val="0070C0"/>
                </a:solidFill>
              </a:rPr>
              <a:t>Concentration Aid e.g. Fidget Toy, Ear Defenders.</a:t>
            </a:r>
          </a:p>
          <a:p>
            <a:pPr marL="0" indent="0">
              <a:buNone/>
            </a:pPr>
            <a:r>
              <a:rPr lang="en-GB" sz="1600" i="1" dirty="0">
                <a:solidFill>
                  <a:srgbClr val="0070C0"/>
                </a:solidFill>
              </a:rPr>
              <a:t>NB The above list is for illustrative purposes only and is not exhaustive.</a:t>
            </a:r>
          </a:p>
          <a:p>
            <a:pPr marL="0" indent="0">
              <a:buNone/>
            </a:pPr>
            <a:endParaRPr lang="en-GB" sz="1700" b="1" dirty="0">
              <a:solidFill>
                <a:srgbClr val="7030A0"/>
              </a:solidFill>
            </a:endParaRPr>
          </a:p>
          <a:p>
            <a:pPr marL="0" indent="0">
              <a:buNone/>
            </a:pPr>
            <a:endParaRPr lang="en-GB" sz="3200" dirty="0"/>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869"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382D2CEC-A062-D8F8-C27B-EFB6F40B386D}"/>
              </a:ext>
            </a:extLst>
          </p:cNvPr>
          <p:cNvSpPr>
            <a:spLocks noGrp="1"/>
          </p:cNvSpPr>
          <p:nvPr>
            <p:ph type="sldNum" sz="quarter" idx="12"/>
          </p:nvPr>
        </p:nvSpPr>
        <p:spPr/>
        <p:txBody>
          <a:bodyPr/>
          <a:lstStyle/>
          <a:p>
            <a:fld id="{0DA99461-0B27-48DD-AA52-EF709D76F84B}" type="slidenum">
              <a:rPr lang="en-GB" smtClean="0"/>
              <a:t>10</a:t>
            </a:fld>
            <a:endParaRPr lang="en-GB" dirty="0"/>
          </a:p>
        </p:txBody>
      </p:sp>
    </p:spTree>
    <p:extLst>
      <p:ext uri="{BB962C8B-B14F-4D97-AF65-F5344CB8AC3E}">
        <p14:creationId xmlns:p14="http://schemas.microsoft.com/office/powerpoint/2010/main" val="2002518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03060-6DE8-DF2D-29AD-23AF7192AF5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144CCB4-476B-496A-FB14-4B75E2DCCBB7}"/>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3600" b="1" dirty="0">
                <a:solidFill>
                  <a:srgbClr val="FF0000"/>
                </a:solidFill>
              </a:rPr>
              <a:t>The Registration Process (Step 5 of 10)</a:t>
            </a:r>
            <a:br>
              <a:rPr lang="en-GB" sz="3600" b="1" dirty="0">
                <a:solidFill>
                  <a:srgbClr val="7030A0"/>
                </a:solidFill>
              </a:rPr>
            </a:br>
            <a:endParaRPr lang="en-GB" sz="3600" dirty="0">
              <a:solidFill>
                <a:srgbClr val="7030A0"/>
              </a:solidFill>
            </a:endParaRPr>
          </a:p>
        </p:txBody>
      </p:sp>
      <p:sp>
        <p:nvSpPr>
          <p:cNvPr id="6" name="Content Placeholder 5">
            <a:extLst>
              <a:ext uri="{FF2B5EF4-FFF2-40B4-BE49-F238E27FC236}">
                <a16:creationId xmlns:a16="http://schemas.microsoft.com/office/drawing/2014/main" id="{C2EC26FF-3B41-6111-4C98-914F1E352C37}"/>
              </a:ext>
            </a:extLst>
          </p:cNvPr>
          <p:cNvSpPr>
            <a:spLocks noGrp="1"/>
          </p:cNvSpPr>
          <p:nvPr>
            <p:ph idx="1"/>
          </p:nvPr>
        </p:nvSpPr>
        <p:spPr>
          <a:xfrm>
            <a:off x="727788" y="1558212"/>
            <a:ext cx="10870163" cy="4637315"/>
          </a:xfrm>
        </p:spPr>
        <p:txBody>
          <a:bodyPr>
            <a:normAutofit/>
          </a:bodyPr>
          <a:lstStyle/>
          <a:p>
            <a:pPr marL="0" indent="0">
              <a:buNone/>
            </a:pPr>
            <a:endParaRPr lang="en-GB" sz="1200" b="1" dirty="0"/>
          </a:p>
          <a:p>
            <a:pPr marL="0" indent="0">
              <a:buNone/>
            </a:pPr>
            <a:r>
              <a:rPr lang="en-GB" sz="2600" b="1" dirty="0"/>
              <a:t>Step 5		         </a:t>
            </a:r>
            <a:r>
              <a:rPr lang="en-GB" sz="2600" b="1" dirty="0">
                <a:solidFill>
                  <a:srgbClr val="7030A0"/>
                </a:solidFill>
              </a:rPr>
              <a:t>Will you need to request Access Arrangements?</a:t>
            </a:r>
          </a:p>
          <a:p>
            <a:pPr marL="0" indent="0">
              <a:buNone/>
            </a:pPr>
            <a:r>
              <a:rPr lang="en-GB" sz="2600" dirty="0"/>
              <a:t>Access Arrangements are “Reasonable Adjustments” made for the SEAG Entrance Assessment for children with specific, substantive needs.</a:t>
            </a:r>
          </a:p>
          <a:p>
            <a:pPr marL="0" indent="0">
              <a:buNone/>
            </a:pPr>
            <a:endParaRPr lang="en-GB" sz="1700" b="1" dirty="0">
              <a:solidFill>
                <a:srgbClr val="7030A0"/>
              </a:solidFill>
            </a:endParaRPr>
          </a:p>
          <a:p>
            <a:pPr>
              <a:buFont typeface="Wingdings" panose="05000000000000000000" pitchFamily="2" charset="2"/>
              <a:buChar char="Ø"/>
            </a:pPr>
            <a:r>
              <a:rPr lang="en-GB" sz="2600" dirty="0">
                <a:solidFill>
                  <a:srgbClr val="0070C0"/>
                </a:solidFill>
              </a:rPr>
              <a:t>At this step, parents/guardians </a:t>
            </a:r>
            <a:r>
              <a:rPr lang="en-GB" sz="2600" b="1" u="sng" dirty="0">
                <a:solidFill>
                  <a:srgbClr val="0070C0"/>
                </a:solidFill>
              </a:rPr>
              <a:t>must</a:t>
            </a:r>
            <a:r>
              <a:rPr lang="en-GB" sz="2600" dirty="0">
                <a:solidFill>
                  <a:srgbClr val="0070C0"/>
                </a:solidFill>
              </a:rPr>
              <a:t> answer YES or NO to 4 important questions regarding Access Arrangements. </a:t>
            </a:r>
          </a:p>
          <a:p>
            <a:pPr>
              <a:buFont typeface="Wingdings" panose="05000000000000000000" pitchFamily="2" charset="2"/>
              <a:buChar char="Ø"/>
            </a:pPr>
            <a:r>
              <a:rPr lang="en-GB" sz="2600" dirty="0"/>
              <a:t>If the answer is “</a:t>
            </a:r>
            <a:r>
              <a:rPr lang="en-GB" sz="2600" b="1" dirty="0"/>
              <a:t>Yes</a:t>
            </a:r>
            <a:r>
              <a:rPr lang="en-GB" sz="2600" dirty="0"/>
              <a:t>” to </a:t>
            </a:r>
            <a:r>
              <a:rPr lang="en-GB" sz="2600" b="1" dirty="0"/>
              <a:t>any</a:t>
            </a:r>
            <a:r>
              <a:rPr lang="en-GB" sz="2600" dirty="0"/>
              <a:t> of these 4 questions, you will be directed to the detailed “</a:t>
            </a:r>
            <a:r>
              <a:rPr lang="en-GB" sz="2600" b="1" dirty="0"/>
              <a:t>Access Arrangements</a:t>
            </a:r>
            <a:r>
              <a:rPr lang="en-GB" sz="2600" dirty="0"/>
              <a:t>” Section </a:t>
            </a:r>
            <a:r>
              <a:rPr lang="en-GB" sz="2600" u="sng" dirty="0"/>
              <a:t>later in the Pupil Application</a:t>
            </a:r>
            <a:r>
              <a:rPr lang="en-GB" sz="2600" dirty="0"/>
              <a:t>. </a:t>
            </a:r>
          </a:p>
          <a:p>
            <a:pPr>
              <a:buFont typeface="Wingdings" panose="05000000000000000000" pitchFamily="2" charset="2"/>
              <a:buChar char="Ø"/>
            </a:pPr>
            <a:r>
              <a:rPr lang="en-GB" sz="2600" dirty="0">
                <a:solidFill>
                  <a:srgbClr val="0070C0"/>
                </a:solidFill>
              </a:rPr>
              <a:t>If you select “</a:t>
            </a:r>
            <a:r>
              <a:rPr lang="en-GB" sz="2600" b="1" dirty="0">
                <a:solidFill>
                  <a:srgbClr val="0070C0"/>
                </a:solidFill>
              </a:rPr>
              <a:t>No</a:t>
            </a:r>
            <a:r>
              <a:rPr lang="en-GB" sz="2600" dirty="0">
                <a:solidFill>
                  <a:srgbClr val="0070C0"/>
                </a:solidFill>
              </a:rPr>
              <a:t>” to all 4 questions, you will NOT be able to include an </a:t>
            </a:r>
            <a:r>
              <a:rPr lang="en-GB" sz="2600" b="1" dirty="0">
                <a:solidFill>
                  <a:srgbClr val="0070C0"/>
                </a:solidFill>
              </a:rPr>
              <a:t>Access Arrangements</a:t>
            </a:r>
            <a:r>
              <a:rPr lang="en-GB" sz="2600" dirty="0">
                <a:solidFill>
                  <a:srgbClr val="0070C0"/>
                </a:solidFill>
              </a:rPr>
              <a:t> request in your Pupil Application.</a:t>
            </a:r>
          </a:p>
          <a:p>
            <a:pPr marL="0" indent="0">
              <a:buNone/>
            </a:pPr>
            <a:endParaRPr lang="en-GB" sz="3200" dirty="0"/>
          </a:p>
        </p:txBody>
      </p:sp>
      <p:pic>
        <p:nvPicPr>
          <p:cNvPr id="4" name="Picture 3">
            <a:extLst>
              <a:ext uri="{FF2B5EF4-FFF2-40B4-BE49-F238E27FC236}">
                <a16:creationId xmlns:a16="http://schemas.microsoft.com/office/drawing/2014/main" id="{44C947E2-6AD2-146C-B38D-5BC8992DA0D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869"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97012F0D-C0E9-B95C-15D0-52303501F8D3}"/>
              </a:ext>
            </a:extLst>
          </p:cNvPr>
          <p:cNvSpPr>
            <a:spLocks noGrp="1"/>
          </p:cNvSpPr>
          <p:nvPr>
            <p:ph type="sldNum" sz="quarter" idx="12"/>
          </p:nvPr>
        </p:nvSpPr>
        <p:spPr/>
        <p:txBody>
          <a:bodyPr/>
          <a:lstStyle/>
          <a:p>
            <a:fld id="{0DA99461-0B27-48DD-AA52-EF709D76F84B}" type="slidenum">
              <a:rPr lang="en-GB" smtClean="0"/>
              <a:t>11</a:t>
            </a:fld>
            <a:endParaRPr lang="en-GB" dirty="0"/>
          </a:p>
        </p:txBody>
      </p:sp>
    </p:spTree>
    <p:extLst>
      <p:ext uri="{BB962C8B-B14F-4D97-AF65-F5344CB8AC3E}">
        <p14:creationId xmlns:p14="http://schemas.microsoft.com/office/powerpoint/2010/main" val="12852773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CB4991-6574-534D-4023-69BBC8E1558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40A8C85-ADD9-0C72-5240-0BB2FF978986}"/>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3600" b="1" dirty="0">
                <a:solidFill>
                  <a:srgbClr val="FF0000"/>
                </a:solidFill>
              </a:rPr>
              <a:t>The Registration Process (Step 5 of 10)</a:t>
            </a:r>
            <a:br>
              <a:rPr lang="en-GB" sz="3600" b="1" dirty="0">
                <a:solidFill>
                  <a:srgbClr val="7030A0"/>
                </a:solidFill>
              </a:rPr>
            </a:br>
            <a:endParaRPr lang="en-GB" sz="3600" dirty="0">
              <a:solidFill>
                <a:srgbClr val="7030A0"/>
              </a:solidFill>
            </a:endParaRPr>
          </a:p>
        </p:txBody>
      </p:sp>
      <p:sp>
        <p:nvSpPr>
          <p:cNvPr id="6" name="Content Placeholder 5">
            <a:extLst>
              <a:ext uri="{FF2B5EF4-FFF2-40B4-BE49-F238E27FC236}">
                <a16:creationId xmlns:a16="http://schemas.microsoft.com/office/drawing/2014/main" id="{119453B5-8F6E-D840-6B26-7D262E658F31}"/>
              </a:ext>
            </a:extLst>
          </p:cNvPr>
          <p:cNvSpPr>
            <a:spLocks noGrp="1"/>
          </p:cNvSpPr>
          <p:nvPr>
            <p:ph idx="1"/>
          </p:nvPr>
        </p:nvSpPr>
        <p:spPr>
          <a:xfrm>
            <a:off x="622043" y="1558212"/>
            <a:ext cx="11022561" cy="4934662"/>
          </a:xfrm>
        </p:spPr>
        <p:txBody>
          <a:bodyPr>
            <a:normAutofit/>
          </a:bodyPr>
          <a:lstStyle/>
          <a:p>
            <a:pPr marL="0" indent="0">
              <a:buNone/>
            </a:pPr>
            <a:endParaRPr lang="en-GB" sz="1200" b="1" dirty="0"/>
          </a:p>
          <a:p>
            <a:pPr marL="0" indent="0">
              <a:buNone/>
            </a:pPr>
            <a:r>
              <a:rPr lang="en-GB" b="1" dirty="0"/>
              <a:t>Step 5           </a:t>
            </a:r>
            <a:r>
              <a:rPr lang="en-GB" b="1" dirty="0">
                <a:solidFill>
                  <a:srgbClr val="7030A0"/>
                </a:solidFill>
              </a:rPr>
              <a:t>Access Arrangements?              Questions 1 and 2</a:t>
            </a:r>
          </a:p>
          <a:p>
            <a:pPr marL="0" indent="0">
              <a:buNone/>
            </a:pPr>
            <a:endParaRPr lang="en-GB" sz="2000" dirty="0"/>
          </a:p>
          <a:p>
            <a:pPr marL="0" indent="0">
              <a:buNone/>
            </a:pPr>
            <a:r>
              <a:rPr lang="en-GB" sz="1500" dirty="0"/>
              <a:t>                                </a:t>
            </a:r>
          </a:p>
        </p:txBody>
      </p:sp>
      <p:pic>
        <p:nvPicPr>
          <p:cNvPr id="4" name="Picture 3">
            <a:extLst>
              <a:ext uri="{FF2B5EF4-FFF2-40B4-BE49-F238E27FC236}">
                <a16:creationId xmlns:a16="http://schemas.microsoft.com/office/drawing/2014/main" id="{DC9876F5-3F14-575B-D938-C408F2B45A8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869"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DA58FF1F-D9C0-2841-70CC-D56682A0AD93}"/>
              </a:ext>
            </a:extLst>
          </p:cNvPr>
          <p:cNvSpPr>
            <a:spLocks noGrp="1"/>
          </p:cNvSpPr>
          <p:nvPr>
            <p:ph type="sldNum" sz="quarter" idx="12"/>
          </p:nvPr>
        </p:nvSpPr>
        <p:spPr/>
        <p:txBody>
          <a:bodyPr/>
          <a:lstStyle/>
          <a:p>
            <a:fld id="{0DA99461-0B27-48DD-AA52-EF709D76F84B}" type="slidenum">
              <a:rPr lang="en-GB" smtClean="0"/>
              <a:t>12</a:t>
            </a:fld>
            <a:endParaRPr lang="en-GB" dirty="0"/>
          </a:p>
        </p:txBody>
      </p:sp>
      <p:pic>
        <p:nvPicPr>
          <p:cNvPr id="8" name="Picture 7">
            <a:extLst>
              <a:ext uri="{FF2B5EF4-FFF2-40B4-BE49-F238E27FC236}">
                <a16:creationId xmlns:a16="http://schemas.microsoft.com/office/drawing/2014/main" id="{EA9D341F-79C2-5AB2-D219-3588B1BD7E77}"/>
              </a:ext>
            </a:extLst>
          </p:cNvPr>
          <p:cNvPicPr>
            <a:picLocks noChangeAspect="1"/>
          </p:cNvPicPr>
          <p:nvPr/>
        </p:nvPicPr>
        <p:blipFill>
          <a:blip r:embed="rId3"/>
          <a:stretch>
            <a:fillRect/>
          </a:stretch>
        </p:blipFill>
        <p:spPr>
          <a:xfrm>
            <a:off x="716900" y="3086044"/>
            <a:ext cx="5059056" cy="2428347"/>
          </a:xfrm>
          <a:prstGeom prst="rect">
            <a:avLst/>
          </a:prstGeom>
        </p:spPr>
      </p:pic>
      <p:pic>
        <p:nvPicPr>
          <p:cNvPr id="10" name="Picture 9">
            <a:extLst>
              <a:ext uri="{FF2B5EF4-FFF2-40B4-BE49-F238E27FC236}">
                <a16:creationId xmlns:a16="http://schemas.microsoft.com/office/drawing/2014/main" id="{9DC94BB2-CC02-35DA-66FD-9E39DB5120CD}"/>
              </a:ext>
            </a:extLst>
          </p:cNvPr>
          <p:cNvPicPr>
            <a:picLocks noChangeAspect="1"/>
          </p:cNvPicPr>
          <p:nvPr/>
        </p:nvPicPr>
        <p:blipFill>
          <a:blip r:embed="rId4"/>
          <a:stretch>
            <a:fillRect/>
          </a:stretch>
        </p:blipFill>
        <p:spPr>
          <a:xfrm>
            <a:off x="6270171" y="2282566"/>
            <a:ext cx="4677869" cy="4331611"/>
          </a:xfrm>
          <a:prstGeom prst="rect">
            <a:avLst/>
          </a:prstGeom>
        </p:spPr>
      </p:pic>
    </p:spTree>
    <p:extLst>
      <p:ext uri="{BB962C8B-B14F-4D97-AF65-F5344CB8AC3E}">
        <p14:creationId xmlns:p14="http://schemas.microsoft.com/office/powerpoint/2010/main" val="3642319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8D56E0-45F5-D70C-8496-3C091F65048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00C80AB-683F-82FB-1012-B18E571F5979}"/>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3600" b="1" dirty="0">
                <a:solidFill>
                  <a:srgbClr val="FF0000"/>
                </a:solidFill>
              </a:rPr>
              <a:t>The Registration Process (Step 5 of 10)</a:t>
            </a:r>
            <a:br>
              <a:rPr lang="en-GB" sz="4400" b="1" dirty="0">
                <a:solidFill>
                  <a:srgbClr val="7030A0"/>
                </a:solidFill>
              </a:rPr>
            </a:br>
            <a:endParaRPr lang="en-GB" dirty="0">
              <a:solidFill>
                <a:srgbClr val="7030A0"/>
              </a:solidFill>
            </a:endParaRPr>
          </a:p>
        </p:txBody>
      </p:sp>
      <p:sp>
        <p:nvSpPr>
          <p:cNvPr id="6" name="Content Placeholder 5">
            <a:extLst>
              <a:ext uri="{FF2B5EF4-FFF2-40B4-BE49-F238E27FC236}">
                <a16:creationId xmlns:a16="http://schemas.microsoft.com/office/drawing/2014/main" id="{F1804A60-5A62-9359-2443-2C67739E0873}"/>
              </a:ext>
            </a:extLst>
          </p:cNvPr>
          <p:cNvSpPr>
            <a:spLocks noGrp="1"/>
          </p:cNvSpPr>
          <p:nvPr>
            <p:ph idx="1"/>
          </p:nvPr>
        </p:nvSpPr>
        <p:spPr>
          <a:xfrm>
            <a:off x="531845" y="1558212"/>
            <a:ext cx="11318034" cy="4934662"/>
          </a:xfrm>
        </p:spPr>
        <p:txBody>
          <a:bodyPr>
            <a:normAutofit/>
          </a:bodyPr>
          <a:lstStyle/>
          <a:p>
            <a:pPr marL="0" indent="0">
              <a:buNone/>
            </a:pPr>
            <a:endParaRPr lang="en-GB" sz="1200" b="1" dirty="0"/>
          </a:p>
          <a:p>
            <a:pPr marL="0" lvl="0" indent="0">
              <a:buNone/>
            </a:pPr>
            <a:r>
              <a:rPr lang="en-GB" b="1" dirty="0">
                <a:solidFill>
                  <a:prstClr val="black"/>
                </a:solidFill>
              </a:rPr>
              <a:t>Step 5           </a:t>
            </a:r>
            <a:r>
              <a:rPr lang="en-GB" b="1" dirty="0">
                <a:solidFill>
                  <a:srgbClr val="7030A0"/>
                </a:solidFill>
              </a:rPr>
              <a:t>Access Arrangements?              Questions 3 and 4</a:t>
            </a:r>
          </a:p>
          <a:p>
            <a:pPr marL="0" lvl="0" indent="0">
              <a:buNone/>
            </a:pPr>
            <a:endParaRPr lang="en-GB" sz="2000" dirty="0">
              <a:solidFill>
                <a:prstClr val="black"/>
              </a:solidFill>
            </a:endParaRPr>
          </a:p>
          <a:p>
            <a:pPr marL="0" indent="0">
              <a:buNone/>
            </a:pPr>
            <a:endParaRPr lang="en-GB" sz="2400" dirty="0"/>
          </a:p>
          <a:p>
            <a:pPr marL="0" indent="0">
              <a:buNone/>
            </a:pPr>
            <a:endParaRPr lang="en-GB" dirty="0"/>
          </a:p>
          <a:p>
            <a:pPr marL="0" indent="0">
              <a:buNone/>
            </a:pPr>
            <a:endParaRPr lang="en-GB" sz="1600" dirty="0">
              <a:solidFill>
                <a:srgbClr val="7030A0"/>
              </a:solidFill>
            </a:endParaRPr>
          </a:p>
          <a:p>
            <a:pPr marL="0" indent="0">
              <a:buNone/>
            </a:pPr>
            <a:endParaRPr lang="en-GB" sz="1600" dirty="0">
              <a:solidFill>
                <a:srgbClr val="7030A0"/>
              </a:solidFill>
            </a:endParaRPr>
          </a:p>
          <a:p>
            <a:pPr marL="0" indent="0">
              <a:buNone/>
            </a:pPr>
            <a:endParaRPr lang="en-GB" sz="1500" dirty="0"/>
          </a:p>
          <a:p>
            <a:pPr marL="0" indent="0">
              <a:buNone/>
            </a:pPr>
            <a:r>
              <a:rPr lang="en-GB" sz="1500" dirty="0"/>
              <a:t> </a:t>
            </a:r>
          </a:p>
        </p:txBody>
      </p:sp>
      <p:pic>
        <p:nvPicPr>
          <p:cNvPr id="4" name="Picture 3">
            <a:extLst>
              <a:ext uri="{FF2B5EF4-FFF2-40B4-BE49-F238E27FC236}">
                <a16:creationId xmlns:a16="http://schemas.microsoft.com/office/drawing/2014/main" id="{43E22B36-E8CE-1427-124A-1BB611437DA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869"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FF06BD07-C5F7-40A5-406D-C6C39D2CA3AF}"/>
              </a:ext>
            </a:extLst>
          </p:cNvPr>
          <p:cNvSpPr>
            <a:spLocks noGrp="1"/>
          </p:cNvSpPr>
          <p:nvPr>
            <p:ph type="sldNum" sz="quarter" idx="12"/>
          </p:nvPr>
        </p:nvSpPr>
        <p:spPr>
          <a:xfrm>
            <a:off x="8601269" y="6393417"/>
            <a:ext cx="2743200" cy="365125"/>
          </a:xfrm>
        </p:spPr>
        <p:txBody>
          <a:bodyPr/>
          <a:lstStyle/>
          <a:p>
            <a:fld id="{0DA99461-0B27-48DD-AA52-EF709D76F84B}" type="slidenum">
              <a:rPr lang="en-GB" smtClean="0"/>
              <a:t>13</a:t>
            </a:fld>
            <a:endParaRPr lang="en-GB" dirty="0"/>
          </a:p>
        </p:txBody>
      </p:sp>
      <p:pic>
        <p:nvPicPr>
          <p:cNvPr id="15" name="Picture 14">
            <a:extLst>
              <a:ext uri="{FF2B5EF4-FFF2-40B4-BE49-F238E27FC236}">
                <a16:creationId xmlns:a16="http://schemas.microsoft.com/office/drawing/2014/main" id="{4B10F101-E16D-8A3E-289D-14ED5E2C601E}"/>
              </a:ext>
            </a:extLst>
          </p:cNvPr>
          <p:cNvPicPr>
            <a:picLocks noChangeAspect="1"/>
          </p:cNvPicPr>
          <p:nvPr/>
        </p:nvPicPr>
        <p:blipFill>
          <a:blip r:embed="rId3"/>
          <a:stretch>
            <a:fillRect/>
          </a:stretch>
        </p:blipFill>
        <p:spPr>
          <a:xfrm>
            <a:off x="6251917" y="2314322"/>
            <a:ext cx="5597962" cy="4133327"/>
          </a:xfrm>
          <a:prstGeom prst="rect">
            <a:avLst/>
          </a:prstGeom>
        </p:spPr>
      </p:pic>
      <p:pic>
        <p:nvPicPr>
          <p:cNvPr id="7" name="Picture 6">
            <a:extLst>
              <a:ext uri="{FF2B5EF4-FFF2-40B4-BE49-F238E27FC236}">
                <a16:creationId xmlns:a16="http://schemas.microsoft.com/office/drawing/2014/main" id="{47317DEF-53C0-D515-BEA1-3A714A58EFEB}"/>
              </a:ext>
            </a:extLst>
          </p:cNvPr>
          <p:cNvPicPr>
            <a:picLocks noChangeAspect="1"/>
          </p:cNvPicPr>
          <p:nvPr/>
        </p:nvPicPr>
        <p:blipFill>
          <a:blip r:embed="rId4"/>
          <a:stretch>
            <a:fillRect/>
          </a:stretch>
        </p:blipFill>
        <p:spPr>
          <a:xfrm>
            <a:off x="559436" y="2929008"/>
            <a:ext cx="5629874" cy="2506202"/>
          </a:xfrm>
          <a:prstGeom prst="rect">
            <a:avLst/>
          </a:prstGeom>
        </p:spPr>
      </p:pic>
    </p:spTree>
    <p:extLst>
      <p:ext uri="{BB962C8B-B14F-4D97-AF65-F5344CB8AC3E}">
        <p14:creationId xmlns:p14="http://schemas.microsoft.com/office/powerpoint/2010/main" val="3111174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5954A-35BC-22C3-F854-0FB5E34515F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F3CFDD2-69A8-2E35-F538-F95032DD0DC7}"/>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3600" b="1" dirty="0">
                <a:solidFill>
                  <a:srgbClr val="FF0000"/>
                </a:solidFill>
              </a:rPr>
              <a:t>The Registration Process (Steps 6 and 7 of 10)</a:t>
            </a:r>
            <a:br>
              <a:rPr lang="en-GB" sz="4400" b="1" dirty="0">
                <a:solidFill>
                  <a:srgbClr val="7030A0"/>
                </a:solidFill>
              </a:rPr>
            </a:br>
            <a:endParaRPr lang="en-GB" dirty="0">
              <a:solidFill>
                <a:srgbClr val="7030A0"/>
              </a:solidFill>
            </a:endParaRPr>
          </a:p>
        </p:txBody>
      </p:sp>
      <p:sp>
        <p:nvSpPr>
          <p:cNvPr id="6" name="Content Placeholder 5">
            <a:extLst>
              <a:ext uri="{FF2B5EF4-FFF2-40B4-BE49-F238E27FC236}">
                <a16:creationId xmlns:a16="http://schemas.microsoft.com/office/drawing/2014/main" id="{FC168CEE-03C9-FAC9-C65D-B453A0E59586}"/>
              </a:ext>
            </a:extLst>
          </p:cNvPr>
          <p:cNvSpPr>
            <a:spLocks noGrp="1"/>
          </p:cNvSpPr>
          <p:nvPr>
            <p:ph idx="1"/>
          </p:nvPr>
        </p:nvSpPr>
        <p:spPr>
          <a:xfrm>
            <a:off x="699796" y="1533882"/>
            <a:ext cx="10644673" cy="4968323"/>
          </a:xfrm>
        </p:spPr>
        <p:txBody>
          <a:bodyPr>
            <a:normAutofit/>
          </a:bodyPr>
          <a:lstStyle/>
          <a:p>
            <a:pPr marL="0" indent="0">
              <a:buNone/>
            </a:pPr>
            <a:endParaRPr lang="en-GB" sz="700" dirty="0"/>
          </a:p>
          <a:p>
            <a:pPr marL="0" indent="0">
              <a:buNone/>
            </a:pPr>
            <a:r>
              <a:rPr lang="en-GB" sz="2600" b="1" dirty="0"/>
              <a:t>Step 6		                  </a:t>
            </a:r>
            <a:r>
              <a:rPr lang="en-GB" sz="2600" b="1" dirty="0">
                <a:solidFill>
                  <a:srgbClr val="7030A0"/>
                </a:solidFill>
              </a:rPr>
              <a:t>Primary School Details</a:t>
            </a:r>
          </a:p>
          <a:p>
            <a:pPr>
              <a:lnSpc>
                <a:spcPct val="100000"/>
              </a:lnSpc>
              <a:buFont typeface="Wingdings" panose="05000000000000000000" pitchFamily="2" charset="2"/>
              <a:buChar char="ü"/>
            </a:pPr>
            <a:r>
              <a:rPr lang="en-GB" sz="2400" b="1" dirty="0"/>
              <a:t>The parent / guardian enters details of their child’s primary school.</a:t>
            </a:r>
          </a:p>
          <a:p>
            <a:pPr>
              <a:buFont typeface="Wingdings" panose="05000000000000000000" pitchFamily="2" charset="2"/>
              <a:buChar char="Ø"/>
            </a:pPr>
            <a:r>
              <a:rPr lang="en-GB" sz="2000" i="1" dirty="0">
                <a:solidFill>
                  <a:srgbClr val="0070C0"/>
                </a:solidFill>
              </a:rPr>
              <a:t>SEAG will pass this information to the Assessment Centre. Assessment Centres use this information to help them plan seating arrangements for the Assessment. </a:t>
            </a:r>
          </a:p>
          <a:p>
            <a:pPr>
              <a:buFont typeface="Wingdings" panose="05000000000000000000" pitchFamily="2" charset="2"/>
              <a:buChar char="Ø"/>
            </a:pPr>
            <a:r>
              <a:rPr lang="en-GB" sz="2000" i="1" dirty="0">
                <a:solidFill>
                  <a:srgbClr val="0070C0"/>
                </a:solidFill>
              </a:rPr>
              <a:t>If the pupil is “home schooled” then “Home Educated” should be entered. </a:t>
            </a:r>
          </a:p>
          <a:p>
            <a:pPr>
              <a:buFont typeface="Wingdings" panose="05000000000000000000" pitchFamily="2" charset="2"/>
              <a:buChar char="Ø"/>
            </a:pPr>
            <a:endParaRPr lang="en-GB" sz="2000" i="1" dirty="0">
              <a:solidFill>
                <a:srgbClr val="0070C0"/>
              </a:solidFill>
            </a:endParaRPr>
          </a:p>
          <a:p>
            <a:pPr marL="0" lvl="0" indent="0">
              <a:buNone/>
            </a:pPr>
            <a:r>
              <a:rPr lang="en-GB" sz="2600" b="1" dirty="0">
                <a:solidFill>
                  <a:prstClr val="black"/>
                </a:solidFill>
              </a:rPr>
              <a:t>Step 7		                  </a:t>
            </a:r>
            <a:r>
              <a:rPr lang="en-GB" sz="2600" b="1" dirty="0">
                <a:solidFill>
                  <a:srgbClr val="7030A0"/>
                </a:solidFill>
              </a:rPr>
              <a:t>Secondary Contact Details</a:t>
            </a:r>
          </a:p>
          <a:p>
            <a:pPr lvl="0">
              <a:lnSpc>
                <a:spcPct val="100000"/>
              </a:lnSpc>
              <a:buFont typeface="Wingdings" panose="05000000000000000000" pitchFamily="2" charset="2"/>
              <a:buChar char="ü"/>
            </a:pPr>
            <a:r>
              <a:rPr lang="en-GB" sz="2400" b="1" dirty="0">
                <a:solidFill>
                  <a:prstClr val="black"/>
                </a:solidFill>
              </a:rPr>
              <a:t>The parent / guardian enters details of another contact person.</a:t>
            </a:r>
            <a:endParaRPr lang="en-GB" sz="2600" b="1" dirty="0">
              <a:solidFill>
                <a:srgbClr val="7030A0"/>
              </a:solidFill>
            </a:endParaRPr>
          </a:p>
          <a:p>
            <a:pPr>
              <a:buFont typeface="Wingdings" panose="05000000000000000000" pitchFamily="2" charset="2"/>
              <a:buChar char="Ø"/>
            </a:pPr>
            <a:r>
              <a:rPr lang="en-GB" sz="2000" i="1" dirty="0">
                <a:solidFill>
                  <a:srgbClr val="0070C0"/>
                </a:solidFill>
              </a:rPr>
              <a:t>We need details of a second adult in case the parent / guardian who makes the Pupil Application cannot be contacted e.g. in an emergency. </a:t>
            </a:r>
          </a:p>
          <a:p>
            <a:pPr>
              <a:buFont typeface="Wingdings" panose="05000000000000000000" pitchFamily="2" charset="2"/>
              <a:buChar char="Ø"/>
            </a:pPr>
            <a:r>
              <a:rPr lang="en-GB" sz="2000" i="1" dirty="0">
                <a:solidFill>
                  <a:srgbClr val="0070C0"/>
                </a:solidFill>
              </a:rPr>
              <a:t>The Second Contact can be the other parent / person with parental responsibility, or someone else.  </a:t>
            </a:r>
          </a:p>
        </p:txBody>
      </p:sp>
      <p:pic>
        <p:nvPicPr>
          <p:cNvPr id="4" name="Picture 3">
            <a:extLst>
              <a:ext uri="{FF2B5EF4-FFF2-40B4-BE49-F238E27FC236}">
                <a16:creationId xmlns:a16="http://schemas.microsoft.com/office/drawing/2014/main" id="{15432B53-2284-9896-5453-E770D0BB470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869"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16616DA6-8F6E-7676-D69F-EFD90DF06CE8}"/>
              </a:ext>
            </a:extLst>
          </p:cNvPr>
          <p:cNvSpPr>
            <a:spLocks noGrp="1"/>
          </p:cNvSpPr>
          <p:nvPr>
            <p:ph type="sldNum" sz="quarter" idx="12"/>
          </p:nvPr>
        </p:nvSpPr>
        <p:spPr/>
        <p:txBody>
          <a:bodyPr/>
          <a:lstStyle/>
          <a:p>
            <a:fld id="{0DA99461-0B27-48DD-AA52-EF709D76F84B}" type="slidenum">
              <a:rPr lang="en-GB" smtClean="0"/>
              <a:t>14</a:t>
            </a:fld>
            <a:endParaRPr lang="en-GB" dirty="0"/>
          </a:p>
        </p:txBody>
      </p:sp>
    </p:spTree>
    <p:extLst>
      <p:ext uri="{BB962C8B-B14F-4D97-AF65-F5344CB8AC3E}">
        <p14:creationId xmlns:p14="http://schemas.microsoft.com/office/powerpoint/2010/main" val="18602750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88CDB-313E-0260-7762-EBB540A5B83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B035A76-02DC-3B91-FFF2-FCD361C33927}"/>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3600" b="1" dirty="0">
                <a:solidFill>
                  <a:srgbClr val="FF0000"/>
                </a:solidFill>
              </a:rPr>
              <a:t>The Registration Process (Step 8 of 10)</a:t>
            </a:r>
            <a:br>
              <a:rPr lang="en-GB" sz="4400" b="1" dirty="0">
                <a:solidFill>
                  <a:srgbClr val="7030A0"/>
                </a:solidFill>
              </a:rPr>
            </a:br>
            <a:endParaRPr lang="en-GB" dirty="0">
              <a:solidFill>
                <a:srgbClr val="7030A0"/>
              </a:solidFill>
            </a:endParaRPr>
          </a:p>
        </p:txBody>
      </p:sp>
      <p:sp>
        <p:nvSpPr>
          <p:cNvPr id="6" name="Content Placeholder 5">
            <a:extLst>
              <a:ext uri="{FF2B5EF4-FFF2-40B4-BE49-F238E27FC236}">
                <a16:creationId xmlns:a16="http://schemas.microsoft.com/office/drawing/2014/main" id="{9FEFC0D0-4F4F-F85D-3A68-7CBCE4C5B666}"/>
              </a:ext>
            </a:extLst>
          </p:cNvPr>
          <p:cNvSpPr>
            <a:spLocks noGrp="1"/>
          </p:cNvSpPr>
          <p:nvPr>
            <p:ph idx="1"/>
          </p:nvPr>
        </p:nvSpPr>
        <p:spPr>
          <a:xfrm>
            <a:off x="699796" y="1533882"/>
            <a:ext cx="10644673" cy="4968323"/>
          </a:xfrm>
        </p:spPr>
        <p:txBody>
          <a:bodyPr>
            <a:normAutofit fontScale="92500" lnSpcReduction="20000"/>
          </a:bodyPr>
          <a:lstStyle/>
          <a:p>
            <a:pPr marL="0" indent="0">
              <a:buNone/>
            </a:pPr>
            <a:endParaRPr lang="en-GB" sz="700" dirty="0"/>
          </a:p>
          <a:p>
            <a:pPr marL="0" indent="0">
              <a:buNone/>
            </a:pPr>
            <a:r>
              <a:rPr lang="en-GB" sz="2600" b="1" dirty="0"/>
              <a:t>Step 8	                  </a:t>
            </a:r>
            <a:r>
              <a:rPr lang="en-GB" sz="2600" b="1" dirty="0">
                <a:solidFill>
                  <a:srgbClr val="7030A0"/>
                </a:solidFill>
              </a:rPr>
              <a:t>Choosing the Assessment Centre</a:t>
            </a:r>
          </a:p>
          <a:p>
            <a:pPr>
              <a:lnSpc>
                <a:spcPct val="100000"/>
              </a:lnSpc>
              <a:buFont typeface="Wingdings" panose="05000000000000000000" pitchFamily="2" charset="2"/>
              <a:buChar char="ü"/>
            </a:pPr>
            <a:r>
              <a:rPr lang="en-GB" sz="2400" b="1" dirty="0"/>
              <a:t>The parent / guardian selects, from a drop-down list, the SEAG school which would be most convenient for their child to sit the Entrance Assessment.</a:t>
            </a:r>
          </a:p>
          <a:p>
            <a:pPr>
              <a:buFont typeface="Wingdings" panose="05000000000000000000" pitchFamily="2" charset="2"/>
              <a:buChar char="Ø"/>
            </a:pPr>
            <a:r>
              <a:rPr lang="en-GB" sz="2000" i="1" dirty="0">
                <a:solidFill>
                  <a:srgbClr val="0070C0"/>
                </a:solidFill>
              </a:rPr>
              <a:t>The drop-down list initially contains all 63 SEAG schools but, over time, a school could reach its maximum capacity. If that happens, that school will no longer appear in the list of choices.</a:t>
            </a:r>
          </a:p>
          <a:p>
            <a:pPr marL="0" indent="0">
              <a:buNone/>
            </a:pPr>
            <a:endParaRPr lang="en-GB" sz="2600" b="1" dirty="0"/>
          </a:p>
          <a:p>
            <a:pPr marL="0" indent="0">
              <a:buNone/>
            </a:pPr>
            <a:r>
              <a:rPr lang="en-GB" sz="2600" b="1" dirty="0"/>
              <a:t>Step 8                         </a:t>
            </a:r>
            <a:r>
              <a:rPr lang="en-GB" sz="2600" b="1" dirty="0">
                <a:solidFill>
                  <a:srgbClr val="7030A0"/>
                </a:solidFill>
              </a:rPr>
              <a:t>Assessment Language</a:t>
            </a:r>
          </a:p>
          <a:p>
            <a:pPr lvl="0">
              <a:buFont typeface="Wingdings" panose="05000000000000000000" pitchFamily="2" charset="2"/>
              <a:buChar char="ü"/>
            </a:pPr>
            <a:r>
              <a:rPr lang="en-GB" sz="2400" b="1" dirty="0"/>
              <a:t>Selecting “Gaeilge” directs the parent to a choice of the available Assessment Centres which provide the “Gaeilge version”. The Invigilation will be in Irish for those pupils.</a:t>
            </a:r>
          </a:p>
          <a:p>
            <a:pPr>
              <a:buFont typeface="Wingdings" panose="05000000000000000000" pitchFamily="2" charset="2"/>
              <a:buChar char="Ø"/>
            </a:pPr>
            <a:r>
              <a:rPr lang="en-GB" sz="2000" i="1" dirty="0">
                <a:solidFill>
                  <a:srgbClr val="0070C0"/>
                </a:solidFill>
              </a:rPr>
              <a:t>12 of our Assessment Centres, across the country, can provide the “Gaeilge version” of the Entrance Assessment as well as the “English version”.</a:t>
            </a:r>
          </a:p>
          <a:p>
            <a:pPr marL="0" indent="0">
              <a:buNone/>
            </a:pPr>
            <a:endParaRPr lang="en-GB" sz="2000" i="1" dirty="0">
              <a:solidFill>
                <a:srgbClr val="0070C0"/>
              </a:solidFill>
            </a:endParaRPr>
          </a:p>
          <a:p>
            <a:pPr>
              <a:buFont typeface="Wingdings" panose="05000000000000000000" pitchFamily="2" charset="2"/>
              <a:buChar char="Ø"/>
            </a:pPr>
            <a:r>
              <a:rPr lang="en-GB" sz="2000" i="1" dirty="0">
                <a:highlight>
                  <a:srgbClr val="FFFF00"/>
                </a:highlight>
              </a:rPr>
              <a:t>Do not be misled into thinking that, for 2026, a Centre will definitely use rooms or definitely use halls. Some decisions cannot be made until the end of September, when the school knows how many pupils are coming, what Access Arrangements are needed and what its resources are.</a:t>
            </a:r>
          </a:p>
        </p:txBody>
      </p:sp>
      <p:pic>
        <p:nvPicPr>
          <p:cNvPr id="4" name="Picture 3">
            <a:extLst>
              <a:ext uri="{FF2B5EF4-FFF2-40B4-BE49-F238E27FC236}">
                <a16:creationId xmlns:a16="http://schemas.microsoft.com/office/drawing/2014/main" id="{FE5E46FB-D71E-4E1B-8F04-F31413FF747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869"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4E0DD59D-C380-2CD7-219E-9799FA2FE429}"/>
              </a:ext>
            </a:extLst>
          </p:cNvPr>
          <p:cNvSpPr>
            <a:spLocks noGrp="1"/>
          </p:cNvSpPr>
          <p:nvPr>
            <p:ph type="sldNum" sz="quarter" idx="12"/>
          </p:nvPr>
        </p:nvSpPr>
        <p:spPr/>
        <p:txBody>
          <a:bodyPr/>
          <a:lstStyle/>
          <a:p>
            <a:fld id="{0DA99461-0B27-48DD-AA52-EF709D76F84B}" type="slidenum">
              <a:rPr lang="en-GB" smtClean="0"/>
              <a:t>15</a:t>
            </a:fld>
            <a:endParaRPr lang="en-GB" dirty="0"/>
          </a:p>
        </p:txBody>
      </p:sp>
    </p:spTree>
    <p:extLst>
      <p:ext uri="{BB962C8B-B14F-4D97-AF65-F5344CB8AC3E}">
        <p14:creationId xmlns:p14="http://schemas.microsoft.com/office/powerpoint/2010/main" val="506515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3600" b="1" dirty="0">
                <a:solidFill>
                  <a:srgbClr val="FF0000"/>
                </a:solidFill>
              </a:rPr>
              <a:t>The Registration Process (Step 9 of 10)</a:t>
            </a:r>
            <a:br>
              <a:rPr lang="en-GB" sz="4400" b="1" dirty="0">
                <a:solidFill>
                  <a:srgbClr val="7030A0"/>
                </a:solidFill>
              </a:rPr>
            </a:br>
            <a:endParaRPr lang="en-GB"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727788" y="1558212"/>
            <a:ext cx="10860832" cy="5299788"/>
          </a:xfrm>
        </p:spPr>
        <p:txBody>
          <a:bodyPr>
            <a:normAutofit fontScale="77500" lnSpcReduction="20000"/>
          </a:bodyPr>
          <a:lstStyle/>
          <a:p>
            <a:pPr marL="0" indent="0">
              <a:buNone/>
            </a:pPr>
            <a:endParaRPr lang="en-GB" sz="1200" b="1" dirty="0"/>
          </a:p>
          <a:p>
            <a:pPr marL="0" indent="0">
              <a:buNone/>
            </a:pPr>
            <a:r>
              <a:rPr lang="en-GB" sz="3100" b="1" dirty="0"/>
              <a:t>Step 9		</a:t>
            </a:r>
            <a:r>
              <a:rPr lang="en-GB" sz="3100" b="1" dirty="0">
                <a:solidFill>
                  <a:srgbClr val="7030A0"/>
                </a:solidFill>
              </a:rPr>
              <a:t>Review all the information you have included</a:t>
            </a:r>
          </a:p>
          <a:p>
            <a:pPr marL="0" indent="0">
              <a:buNone/>
            </a:pPr>
            <a:endParaRPr lang="en-GB" sz="1400" b="1" dirty="0">
              <a:solidFill>
                <a:srgbClr val="7030A0"/>
              </a:solidFill>
            </a:endParaRPr>
          </a:p>
          <a:p>
            <a:pPr>
              <a:buFont typeface="Wingdings" panose="05000000000000000000" pitchFamily="2" charset="2"/>
              <a:buChar char="ü"/>
            </a:pPr>
            <a:r>
              <a:rPr lang="en-GB" sz="2600" b="1" dirty="0"/>
              <a:t>Many submitted Pupil Applications can contain errors. </a:t>
            </a:r>
          </a:p>
          <a:p>
            <a:pPr>
              <a:buFont typeface="Wingdings" panose="05000000000000000000" pitchFamily="2" charset="2"/>
              <a:buChar char="Ø"/>
            </a:pPr>
            <a:r>
              <a:rPr lang="en-GB" sz="2600" dirty="0">
                <a:highlight>
                  <a:srgbClr val="FFFF00"/>
                </a:highlight>
              </a:rPr>
              <a:t>The “</a:t>
            </a:r>
            <a:r>
              <a:rPr lang="en-GB" sz="2600" b="1" dirty="0">
                <a:solidFill>
                  <a:srgbClr val="7030A0"/>
                </a:solidFill>
                <a:highlight>
                  <a:srgbClr val="FFFF00"/>
                </a:highlight>
              </a:rPr>
              <a:t>Review</a:t>
            </a:r>
            <a:r>
              <a:rPr lang="en-GB" sz="2600" dirty="0">
                <a:highlight>
                  <a:srgbClr val="FFFF00"/>
                </a:highlight>
              </a:rPr>
              <a:t>” page lets parents see everything they have added so that they can carefully check if it is all absolutely correct.</a:t>
            </a:r>
          </a:p>
          <a:p>
            <a:pPr>
              <a:buFont typeface="Wingdings" panose="05000000000000000000" pitchFamily="2" charset="2"/>
              <a:buChar char="Ø"/>
            </a:pPr>
            <a:r>
              <a:rPr lang="en-GB" sz="2600" b="1" dirty="0"/>
              <a:t>If there are any errors, e.g. the wrong Assessment Centre selected, name typed in doesn’t match the name on the ID document, then this is the opportunity to correct these errors. </a:t>
            </a:r>
          </a:p>
          <a:p>
            <a:pPr>
              <a:buFont typeface="Wingdings" panose="05000000000000000000" pitchFamily="2" charset="2"/>
              <a:buChar char="Ø"/>
            </a:pPr>
            <a:r>
              <a:rPr lang="en-GB" sz="2600" dirty="0"/>
              <a:t>Also check that the photographic ID and the birth certificate/passport/residence permit have uploaded correctly. </a:t>
            </a:r>
          </a:p>
          <a:p>
            <a:pPr>
              <a:buFont typeface="Wingdings" panose="05000000000000000000" pitchFamily="2" charset="2"/>
              <a:buChar char="ü"/>
            </a:pPr>
            <a:endParaRPr lang="en-GB" sz="2600" dirty="0"/>
          </a:p>
          <a:p>
            <a:pPr marL="0" lvl="0" indent="0">
              <a:buNone/>
            </a:pPr>
            <a:r>
              <a:rPr lang="en-GB" sz="3100" b="1" dirty="0">
                <a:solidFill>
                  <a:prstClr val="black"/>
                </a:solidFill>
              </a:rPr>
              <a:t>Step 9		</a:t>
            </a:r>
            <a:r>
              <a:rPr lang="en-GB" sz="3100" b="1" dirty="0">
                <a:solidFill>
                  <a:srgbClr val="7030A0"/>
                </a:solidFill>
              </a:rPr>
              <a:t>Assessment Declaration</a:t>
            </a:r>
            <a:endParaRPr lang="en-GB" sz="2600" dirty="0"/>
          </a:p>
          <a:p>
            <a:pPr>
              <a:buFont typeface="Wingdings" panose="05000000000000000000" pitchFamily="2" charset="2"/>
              <a:buChar char="ü"/>
            </a:pPr>
            <a:r>
              <a:rPr lang="en-GB" sz="2600" b="1" dirty="0"/>
              <a:t>You will also need to:</a:t>
            </a:r>
          </a:p>
          <a:p>
            <a:pPr>
              <a:buFont typeface="Wingdings" panose="05000000000000000000" pitchFamily="2" charset="2"/>
              <a:buChar char="Ø"/>
            </a:pPr>
            <a:r>
              <a:rPr lang="en-GB" sz="2600" dirty="0">
                <a:solidFill>
                  <a:srgbClr val="0070C0"/>
                </a:solidFill>
              </a:rPr>
              <a:t>confirm that all the information you have provided is accurate, that you accept any liability for providing inaccurate information and that you accept all responsibilities as parent / guardian of the pupil for whom this application is made; </a:t>
            </a:r>
          </a:p>
          <a:p>
            <a:pPr>
              <a:buFont typeface="Wingdings" panose="05000000000000000000" pitchFamily="2" charset="2"/>
              <a:buChar char="Ø"/>
            </a:pPr>
            <a:r>
              <a:rPr lang="en-GB" sz="2600" dirty="0">
                <a:solidFill>
                  <a:srgbClr val="0070C0"/>
                </a:solidFill>
              </a:rPr>
              <a:t>agree to the Terms &amp; Conditions</a:t>
            </a:r>
            <a:r>
              <a:rPr lang="en-GB" sz="2600" dirty="0"/>
              <a:t>.</a:t>
            </a:r>
          </a:p>
          <a:p>
            <a:pPr>
              <a:buFont typeface="Wingdings" panose="05000000000000000000" pitchFamily="2" charset="2"/>
              <a:buChar char="ü"/>
            </a:pPr>
            <a:endParaRPr lang="en-GB" sz="2600" dirty="0"/>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869"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382D2CEC-A062-D8F8-C27B-EFB6F40B386D}"/>
              </a:ext>
            </a:extLst>
          </p:cNvPr>
          <p:cNvSpPr>
            <a:spLocks noGrp="1"/>
          </p:cNvSpPr>
          <p:nvPr>
            <p:ph type="sldNum" sz="quarter" idx="12"/>
          </p:nvPr>
        </p:nvSpPr>
        <p:spPr/>
        <p:txBody>
          <a:bodyPr/>
          <a:lstStyle/>
          <a:p>
            <a:fld id="{0DA99461-0B27-48DD-AA52-EF709D76F84B}" type="slidenum">
              <a:rPr lang="en-GB" smtClean="0"/>
              <a:t>16</a:t>
            </a:fld>
            <a:endParaRPr lang="en-GB" dirty="0"/>
          </a:p>
        </p:txBody>
      </p:sp>
    </p:spTree>
    <p:extLst>
      <p:ext uri="{BB962C8B-B14F-4D97-AF65-F5344CB8AC3E}">
        <p14:creationId xmlns:p14="http://schemas.microsoft.com/office/powerpoint/2010/main" val="2967331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3600" b="1" dirty="0">
                <a:solidFill>
                  <a:srgbClr val="FF0000"/>
                </a:solidFill>
              </a:rPr>
              <a:t>The Registration Process (Step 10 of 10) </a:t>
            </a:r>
            <a:br>
              <a:rPr lang="en-GB" sz="4400" b="1" dirty="0">
                <a:solidFill>
                  <a:srgbClr val="7030A0"/>
                </a:solidFill>
              </a:rPr>
            </a:br>
            <a:endParaRPr lang="en-GB"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671804" y="1735497"/>
            <a:ext cx="10898155" cy="4760818"/>
          </a:xfrm>
        </p:spPr>
        <p:txBody>
          <a:bodyPr>
            <a:normAutofit lnSpcReduction="10000"/>
          </a:bodyPr>
          <a:lstStyle/>
          <a:p>
            <a:pPr marL="0" indent="0">
              <a:buNone/>
            </a:pPr>
            <a:r>
              <a:rPr lang="en-GB" sz="2600" b="1" dirty="0"/>
              <a:t>Step 10		</a:t>
            </a:r>
            <a:r>
              <a:rPr lang="en-GB" sz="2600" b="1" dirty="0">
                <a:solidFill>
                  <a:srgbClr val="7030A0"/>
                </a:solidFill>
              </a:rPr>
              <a:t>Payment / Free School Meals Payment Exemption </a:t>
            </a:r>
          </a:p>
          <a:p>
            <a:pPr marL="0" indent="0">
              <a:buNone/>
            </a:pPr>
            <a:r>
              <a:rPr lang="en-GB" sz="2400" b="1" i="0" dirty="0">
                <a:effectLst/>
              </a:rPr>
              <a:t>As part of the </a:t>
            </a:r>
            <a:r>
              <a:rPr lang="en-GB" sz="2400" b="1" dirty="0"/>
              <a:t>P</a:t>
            </a:r>
            <a:r>
              <a:rPr lang="en-GB" sz="2400" b="1" i="0" dirty="0">
                <a:effectLst/>
              </a:rPr>
              <a:t>upil Application process, the parent / guardian is required to pay a non-refundable administration fee of £20 through a secure online payment method. </a:t>
            </a:r>
          </a:p>
          <a:p>
            <a:pPr marL="0" indent="0">
              <a:buNone/>
            </a:pPr>
            <a:r>
              <a:rPr lang="en-GB" sz="2400" i="0" dirty="0">
                <a:effectLst/>
              </a:rPr>
              <a:t>Those entitled to Free School Meals (FSME) are exempt from the administration fee but must provide necessary verification, provided by the Education Authority (EA), of FSME status when registering.</a:t>
            </a:r>
          </a:p>
          <a:p>
            <a:pPr>
              <a:buFont typeface="Wingdings" panose="05000000000000000000" pitchFamily="2" charset="2"/>
              <a:buChar char="ü"/>
            </a:pPr>
            <a:r>
              <a:rPr lang="en-GB" sz="2200" i="1" dirty="0"/>
              <a:t>Parents / Guardians will need to make sure that they have a debit / credit card available to make the payment OR</a:t>
            </a:r>
          </a:p>
          <a:p>
            <a:pPr>
              <a:buFont typeface="Wingdings" panose="05000000000000000000" pitchFamily="2" charset="2"/>
              <a:buChar char="ü"/>
            </a:pPr>
            <a:r>
              <a:rPr lang="en-GB" sz="2200" i="1" dirty="0">
                <a:solidFill>
                  <a:srgbClr val="0070C0"/>
                </a:solidFill>
              </a:rPr>
              <a:t>if payment is exempt through FSME, then </a:t>
            </a:r>
            <a:r>
              <a:rPr lang="en-GB" sz="2200" b="1" i="1" dirty="0">
                <a:solidFill>
                  <a:srgbClr val="0070C0"/>
                </a:solidFill>
              </a:rPr>
              <a:t>current</a:t>
            </a:r>
            <a:r>
              <a:rPr lang="en-GB" sz="2200" i="1" dirty="0">
                <a:solidFill>
                  <a:srgbClr val="0070C0"/>
                </a:solidFill>
              </a:rPr>
              <a:t> </a:t>
            </a:r>
            <a:r>
              <a:rPr lang="en-GB" sz="2200" i="1" dirty="0">
                <a:solidFill>
                  <a:srgbClr val="0070C0"/>
                </a:solidFill>
                <a:highlight>
                  <a:srgbClr val="FFFF00"/>
                </a:highlight>
              </a:rPr>
              <a:t>approval</a:t>
            </a:r>
            <a:r>
              <a:rPr lang="en-GB" sz="2200" i="1" dirty="0">
                <a:solidFill>
                  <a:srgbClr val="0070C0"/>
                </a:solidFill>
              </a:rPr>
              <a:t> evidence of FSME </a:t>
            </a:r>
            <a:r>
              <a:rPr lang="en-GB" sz="2200" i="1" dirty="0">
                <a:solidFill>
                  <a:srgbClr val="0070C0"/>
                </a:solidFill>
                <a:highlight>
                  <a:srgbClr val="FFFF00"/>
                </a:highlight>
              </a:rPr>
              <a:t>which includes the child’s name and date of birth</a:t>
            </a:r>
            <a:r>
              <a:rPr lang="en-GB" sz="2200" i="1" dirty="0">
                <a:solidFill>
                  <a:srgbClr val="0070C0"/>
                </a:solidFill>
              </a:rPr>
              <a:t> must be uploaded. </a:t>
            </a:r>
          </a:p>
          <a:p>
            <a:pPr marL="0" indent="0">
              <a:buNone/>
            </a:pPr>
            <a:r>
              <a:rPr lang="en-GB" sz="2200" i="1" dirty="0"/>
              <a:t>   </a:t>
            </a:r>
            <a:r>
              <a:rPr lang="en-GB" sz="2200" i="1" dirty="0">
                <a:solidFill>
                  <a:srgbClr val="0070C0"/>
                </a:solidFill>
              </a:rPr>
              <a:t>Evidence can be a copy of either:</a:t>
            </a:r>
          </a:p>
          <a:p>
            <a:pPr marL="0" indent="0">
              <a:buNone/>
            </a:pPr>
            <a:r>
              <a:rPr lang="en-GB" sz="2200" i="1" dirty="0">
                <a:solidFill>
                  <a:srgbClr val="0070C0"/>
                </a:solidFill>
              </a:rPr>
              <a:t>   a screenshot from the EA portal account which provides evidence of your child’s </a:t>
            </a:r>
            <a:r>
              <a:rPr lang="en-GB" sz="2200" b="1" i="1" dirty="0">
                <a:solidFill>
                  <a:srgbClr val="0070C0"/>
                </a:solidFill>
              </a:rPr>
              <a:t>current </a:t>
            </a:r>
            <a:r>
              <a:rPr lang="en-GB" sz="2200" i="1" dirty="0">
                <a:solidFill>
                  <a:srgbClr val="0070C0"/>
                </a:solidFill>
              </a:rPr>
              <a:t>FSME</a:t>
            </a:r>
          </a:p>
          <a:p>
            <a:pPr marL="0" indent="0">
              <a:buNone/>
            </a:pPr>
            <a:r>
              <a:rPr lang="en-GB" sz="2200" i="1" dirty="0">
                <a:solidFill>
                  <a:srgbClr val="0070C0"/>
                </a:solidFill>
              </a:rPr>
              <a:t>   OR a </a:t>
            </a:r>
            <a:r>
              <a:rPr lang="en-GB" sz="2200" b="1" i="1" dirty="0">
                <a:solidFill>
                  <a:srgbClr val="0070C0"/>
                </a:solidFill>
              </a:rPr>
              <a:t>current</a:t>
            </a:r>
            <a:r>
              <a:rPr lang="en-GB" sz="2200" i="1" dirty="0">
                <a:solidFill>
                  <a:srgbClr val="0070C0"/>
                </a:solidFill>
              </a:rPr>
              <a:t> FSM “Entitlement Letter” from the EA.</a:t>
            </a:r>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869"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77483899-E6F7-7429-3C27-E8C8B6AD62B3}"/>
              </a:ext>
            </a:extLst>
          </p:cNvPr>
          <p:cNvSpPr>
            <a:spLocks noGrp="1"/>
          </p:cNvSpPr>
          <p:nvPr>
            <p:ph type="sldNum" sz="quarter" idx="12"/>
          </p:nvPr>
        </p:nvSpPr>
        <p:spPr/>
        <p:txBody>
          <a:bodyPr/>
          <a:lstStyle/>
          <a:p>
            <a:fld id="{0DA99461-0B27-48DD-AA52-EF709D76F84B}" type="slidenum">
              <a:rPr lang="en-GB" smtClean="0"/>
              <a:t>17</a:t>
            </a:fld>
            <a:endParaRPr lang="en-GB" dirty="0"/>
          </a:p>
        </p:txBody>
      </p:sp>
    </p:spTree>
    <p:extLst>
      <p:ext uri="{BB962C8B-B14F-4D97-AF65-F5344CB8AC3E}">
        <p14:creationId xmlns:p14="http://schemas.microsoft.com/office/powerpoint/2010/main" val="3399871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940836" y="365126"/>
            <a:ext cx="10601131"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3600" b="1" dirty="0">
                <a:solidFill>
                  <a:srgbClr val="FF0000"/>
                </a:solidFill>
              </a:rPr>
              <a:t>The Registration Process – After the Payment Step</a:t>
            </a:r>
            <a:endParaRPr lang="en-GB" sz="3600"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839755" y="1987420"/>
            <a:ext cx="10702212" cy="4870580"/>
          </a:xfrm>
        </p:spPr>
        <p:txBody>
          <a:bodyPr>
            <a:normAutofit fontScale="92500" lnSpcReduction="10000"/>
          </a:bodyPr>
          <a:lstStyle/>
          <a:p>
            <a:pPr>
              <a:buFont typeface="Wingdings" panose="05000000000000000000" pitchFamily="2" charset="2"/>
              <a:buChar char="ü"/>
            </a:pPr>
            <a:r>
              <a:rPr lang="en-GB" sz="2400" b="1" dirty="0">
                <a:highlight>
                  <a:srgbClr val="FFFF00"/>
                </a:highlight>
              </a:rPr>
              <a:t>When the Administration Fee payment has been made OR approved FSME payment exemption evidence has been submitted, the pupil’s place at the selected Assessment Centre is secured.</a:t>
            </a:r>
          </a:p>
          <a:p>
            <a:pPr>
              <a:buFont typeface="Wingdings" panose="05000000000000000000" pitchFamily="2" charset="2"/>
              <a:buChar char="ü"/>
            </a:pPr>
            <a:r>
              <a:rPr lang="en-GB" sz="2400" b="1" dirty="0">
                <a:solidFill>
                  <a:srgbClr val="FF0000"/>
                </a:solidFill>
              </a:rPr>
              <a:t>The Assessment Centre you selected will be where your child sits the Assessment.</a:t>
            </a:r>
          </a:p>
          <a:p>
            <a:pPr>
              <a:buFont typeface="Wingdings" panose="05000000000000000000" pitchFamily="2" charset="2"/>
              <a:buChar char="ü"/>
            </a:pPr>
            <a:r>
              <a:rPr lang="en-GB" sz="2400" dirty="0"/>
              <a:t>Parents receive email confirmation that they have “registered a pupil, pending verification by SEAG”.</a:t>
            </a:r>
          </a:p>
          <a:p>
            <a:pPr>
              <a:buFont typeface="Wingdings" panose="05000000000000000000" pitchFamily="2" charset="2"/>
              <a:buChar char="ü"/>
            </a:pPr>
            <a:r>
              <a:rPr lang="en-GB" sz="2400" dirty="0">
                <a:solidFill>
                  <a:srgbClr val="0070C0"/>
                </a:solidFill>
              </a:rPr>
              <a:t>All Pupil Applications will be reviewed and verified by the SEAG team.</a:t>
            </a:r>
          </a:p>
          <a:p>
            <a:pPr marL="0" indent="0">
              <a:buNone/>
            </a:pPr>
            <a:r>
              <a:rPr lang="en-GB" sz="2400" dirty="0">
                <a:solidFill>
                  <a:srgbClr val="0070C0"/>
                </a:solidFill>
              </a:rPr>
              <a:t>   e.g. Do the name and date of birth on the birth certificate / passport / residence permit  </a:t>
            </a:r>
          </a:p>
          <a:p>
            <a:pPr marL="0" indent="0">
              <a:buNone/>
            </a:pPr>
            <a:r>
              <a:rPr lang="en-GB" sz="2400" dirty="0">
                <a:solidFill>
                  <a:srgbClr val="0070C0"/>
                </a:solidFill>
              </a:rPr>
              <a:t>           match what the parent / guardian has entered? Is the photographic ID appropriate? If </a:t>
            </a:r>
          </a:p>
          <a:p>
            <a:pPr marL="0" indent="0">
              <a:buNone/>
            </a:pPr>
            <a:r>
              <a:rPr lang="en-GB" sz="2400" dirty="0">
                <a:solidFill>
                  <a:srgbClr val="0070C0"/>
                </a:solidFill>
              </a:rPr>
              <a:t>           FSME payment fee exemption has been claimed, was correct evidence provided? </a:t>
            </a:r>
          </a:p>
          <a:p>
            <a:pPr>
              <a:buFont typeface="Wingdings" panose="05000000000000000000" pitchFamily="2" charset="2"/>
              <a:buChar char="ü"/>
            </a:pPr>
            <a:r>
              <a:rPr lang="en-GB" sz="2400" b="1" dirty="0"/>
              <a:t>SEAG will only contact parents if there is an issue with verifying the application.</a:t>
            </a:r>
          </a:p>
          <a:p>
            <a:pPr>
              <a:buFont typeface="Wingdings" panose="05000000000000000000" pitchFamily="2" charset="2"/>
              <a:buChar char="ü"/>
            </a:pPr>
            <a:r>
              <a:rPr lang="en-GB" sz="2400" b="1" dirty="0"/>
              <a:t> </a:t>
            </a:r>
            <a:r>
              <a:rPr lang="en-GB" sz="2400" dirty="0"/>
              <a:t>You can check the status of your application at any time. As soon as SEAG has been able to verify an application, it will change from “pending” to “verified” on the portal.</a:t>
            </a:r>
          </a:p>
          <a:p>
            <a:pPr>
              <a:buFont typeface="Wingdings" panose="05000000000000000000" pitchFamily="2" charset="2"/>
              <a:buChar char="ü"/>
            </a:pPr>
            <a:endParaRPr lang="en-GB" sz="2400" b="1" dirty="0"/>
          </a:p>
          <a:p>
            <a:pPr>
              <a:buFont typeface="Wingdings" panose="05000000000000000000" pitchFamily="2" charset="2"/>
              <a:buChar char="ü"/>
            </a:pPr>
            <a:endParaRPr lang="en-GB" sz="2400" dirty="0"/>
          </a:p>
          <a:p>
            <a:pPr>
              <a:buFont typeface="Wingdings" panose="05000000000000000000" pitchFamily="2" charset="2"/>
              <a:buChar char="ü"/>
            </a:pPr>
            <a:endParaRPr lang="en-GB" sz="2400" dirty="0"/>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869"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47A52E98-DEFA-5909-BB2D-A56D12570765}"/>
              </a:ext>
            </a:extLst>
          </p:cNvPr>
          <p:cNvSpPr>
            <a:spLocks noGrp="1"/>
          </p:cNvSpPr>
          <p:nvPr>
            <p:ph type="sldNum" sz="quarter" idx="12"/>
          </p:nvPr>
        </p:nvSpPr>
        <p:spPr/>
        <p:txBody>
          <a:bodyPr/>
          <a:lstStyle/>
          <a:p>
            <a:fld id="{0DA99461-0B27-48DD-AA52-EF709D76F84B}" type="slidenum">
              <a:rPr lang="en-GB" smtClean="0"/>
              <a:t>18</a:t>
            </a:fld>
            <a:endParaRPr lang="en-GB" dirty="0"/>
          </a:p>
        </p:txBody>
      </p:sp>
    </p:spTree>
    <p:extLst>
      <p:ext uri="{BB962C8B-B14F-4D97-AF65-F5344CB8AC3E}">
        <p14:creationId xmlns:p14="http://schemas.microsoft.com/office/powerpoint/2010/main" val="24652537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4400" b="1" dirty="0">
                <a:solidFill>
                  <a:srgbClr val="FF0000"/>
                </a:solidFill>
              </a:rPr>
              <a:t>The Registration Process </a:t>
            </a:r>
            <a:r>
              <a:rPr lang="en-GB" sz="2700" b="1" dirty="0">
                <a:solidFill>
                  <a:srgbClr val="FF0000"/>
                </a:solidFill>
              </a:rPr>
              <a:t>(Additional notes)</a:t>
            </a:r>
            <a:br>
              <a:rPr lang="en-GB" sz="4400" b="1" dirty="0">
                <a:solidFill>
                  <a:srgbClr val="7030A0"/>
                </a:solidFill>
              </a:rPr>
            </a:br>
            <a:endParaRPr lang="en-GB"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839755" y="1828800"/>
            <a:ext cx="10504714" cy="4634925"/>
          </a:xfrm>
        </p:spPr>
        <p:txBody>
          <a:bodyPr>
            <a:noAutofit/>
          </a:bodyPr>
          <a:lstStyle/>
          <a:p>
            <a:pPr>
              <a:spcBef>
                <a:spcPts val="600"/>
              </a:spcBef>
              <a:spcAft>
                <a:spcPts val="600"/>
              </a:spcAft>
              <a:buFont typeface="Wingdings" panose="05000000000000000000" pitchFamily="2" charset="2"/>
              <a:buChar char="ü"/>
            </a:pPr>
            <a:r>
              <a:rPr lang="en-GB" sz="2000" dirty="0"/>
              <a:t>Parents who answered “Yes” to 1 or more of the 4 “Access Arrangements” questions can submit the Access Arrangements request at a later time, within the Registration Period, if they choose.</a:t>
            </a:r>
          </a:p>
          <a:p>
            <a:pPr>
              <a:spcBef>
                <a:spcPts val="600"/>
              </a:spcBef>
              <a:spcAft>
                <a:spcPts val="600"/>
              </a:spcAft>
              <a:buFont typeface="Wingdings" panose="05000000000000000000" pitchFamily="2" charset="2"/>
              <a:buChar char="ü"/>
            </a:pPr>
            <a:r>
              <a:rPr lang="en-GB" sz="2000" dirty="0"/>
              <a:t>After a parent submits an Access Arrangements Request, it is reviewed separately, by the Access Panel; the parent will receive an email once an Access Arrangements decision has been made.</a:t>
            </a:r>
          </a:p>
          <a:p>
            <a:pPr>
              <a:spcBef>
                <a:spcPts val="600"/>
              </a:spcBef>
              <a:spcAft>
                <a:spcPts val="600"/>
              </a:spcAft>
              <a:buFont typeface="Wingdings" panose="05000000000000000000" pitchFamily="2" charset="2"/>
              <a:buChar char="ü"/>
            </a:pPr>
            <a:r>
              <a:rPr lang="en-GB" sz="2000" b="1" dirty="0">
                <a:solidFill>
                  <a:srgbClr val="0070C0"/>
                </a:solidFill>
              </a:rPr>
              <a:t>FSME </a:t>
            </a:r>
            <a:r>
              <a:rPr lang="en-GB" sz="2000" dirty="0">
                <a:solidFill>
                  <a:srgbClr val="0070C0"/>
                </a:solidFill>
              </a:rPr>
              <a:t>- If a claim for Free School Meals cannot be verified, because of inadequate evidence, the parent will be asked to provide the specific evidence which is needed. If they cannot do this, they will receive an email stating that payment is required. </a:t>
            </a:r>
          </a:p>
          <a:p>
            <a:pPr>
              <a:spcBef>
                <a:spcPts val="600"/>
              </a:spcBef>
              <a:spcAft>
                <a:spcPts val="600"/>
              </a:spcAft>
              <a:buFont typeface="Wingdings" panose="05000000000000000000" pitchFamily="2" charset="2"/>
              <a:buChar char="ü"/>
            </a:pPr>
            <a:r>
              <a:rPr lang="en-GB" sz="2000" b="1" dirty="0"/>
              <a:t>Change of details</a:t>
            </a:r>
            <a:r>
              <a:rPr lang="en-GB" sz="2000" dirty="0"/>
              <a:t> - A parent / guardian can edit parts of the Pupil Application after submission, if e.g. the home address, contact number, email address or the pupil primary school have changed. </a:t>
            </a:r>
          </a:p>
          <a:p>
            <a:pPr>
              <a:spcBef>
                <a:spcPts val="600"/>
              </a:spcBef>
              <a:spcAft>
                <a:spcPts val="600"/>
              </a:spcAft>
              <a:buFont typeface="Wingdings" panose="05000000000000000000" pitchFamily="2" charset="2"/>
              <a:buChar char="ü"/>
            </a:pPr>
            <a:r>
              <a:rPr lang="en-GB" sz="2000" b="1" dirty="0">
                <a:highlight>
                  <a:srgbClr val="FFFF00"/>
                </a:highlight>
              </a:rPr>
              <a:t>Changing Assessment Centre </a:t>
            </a:r>
            <a:r>
              <a:rPr lang="en-GB" sz="2000" dirty="0">
                <a:highlight>
                  <a:srgbClr val="FFFF00"/>
                </a:highlight>
              </a:rPr>
              <a:t>- to change the selected Assessment Centre after submitting the Pupil Application, parents </a:t>
            </a:r>
            <a:r>
              <a:rPr lang="en-GB" sz="2000" u="sng" dirty="0">
                <a:highlight>
                  <a:srgbClr val="FFFF00"/>
                </a:highlight>
              </a:rPr>
              <a:t>must complete a new Pupil Application and withdraw the old one</a:t>
            </a:r>
            <a:r>
              <a:rPr lang="en-GB" sz="2000" dirty="0">
                <a:highlight>
                  <a:srgbClr val="FFFF00"/>
                </a:highlight>
              </a:rPr>
              <a:t>.</a:t>
            </a:r>
            <a:endParaRPr lang="en-GB" sz="2000" dirty="0"/>
          </a:p>
          <a:p>
            <a:pPr>
              <a:buFont typeface="Wingdings" panose="05000000000000000000" pitchFamily="2" charset="2"/>
              <a:buChar char="ü"/>
            </a:pPr>
            <a:r>
              <a:rPr lang="en-GB" sz="2000" b="1" dirty="0">
                <a:solidFill>
                  <a:srgbClr val="0070C0"/>
                </a:solidFill>
              </a:rPr>
              <a:t>Pupil Card </a:t>
            </a:r>
            <a:r>
              <a:rPr lang="en-GB" sz="2000" dirty="0">
                <a:solidFill>
                  <a:srgbClr val="0070C0"/>
                </a:solidFill>
              </a:rPr>
              <a:t>- Pupils bring this to the Assessment Centre on 14</a:t>
            </a:r>
            <a:r>
              <a:rPr lang="en-GB" sz="2000" baseline="30000" dirty="0">
                <a:solidFill>
                  <a:srgbClr val="0070C0"/>
                </a:solidFill>
              </a:rPr>
              <a:t>th</a:t>
            </a:r>
            <a:r>
              <a:rPr lang="en-GB" sz="2000" dirty="0">
                <a:solidFill>
                  <a:srgbClr val="0070C0"/>
                </a:solidFill>
              </a:rPr>
              <a:t> and 21</a:t>
            </a:r>
            <a:r>
              <a:rPr lang="en-GB" sz="2000" baseline="30000" dirty="0">
                <a:solidFill>
                  <a:srgbClr val="0070C0"/>
                </a:solidFill>
              </a:rPr>
              <a:t>st</a:t>
            </a:r>
            <a:r>
              <a:rPr lang="en-GB" sz="2000" dirty="0">
                <a:solidFill>
                  <a:srgbClr val="0070C0"/>
                </a:solidFill>
              </a:rPr>
              <a:t> Nov. 2026.  Parents can download the Pupil Card, which includes the photo that they uploaded, from about 9</a:t>
            </a:r>
            <a:r>
              <a:rPr lang="en-GB" sz="2000" baseline="30000" dirty="0">
                <a:solidFill>
                  <a:srgbClr val="0070C0"/>
                </a:solidFill>
              </a:rPr>
              <a:t>th</a:t>
            </a:r>
            <a:r>
              <a:rPr lang="en-GB" sz="2000" dirty="0">
                <a:solidFill>
                  <a:srgbClr val="0070C0"/>
                </a:solidFill>
              </a:rPr>
              <a:t> Oct. 2026. </a:t>
            </a:r>
            <a:endParaRPr lang="en-GB" sz="2000" dirty="0"/>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869"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47A52E98-DEFA-5909-BB2D-A56D12570765}"/>
              </a:ext>
            </a:extLst>
          </p:cNvPr>
          <p:cNvSpPr>
            <a:spLocks noGrp="1"/>
          </p:cNvSpPr>
          <p:nvPr>
            <p:ph type="sldNum" sz="quarter" idx="12"/>
          </p:nvPr>
        </p:nvSpPr>
        <p:spPr/>
        <p:txBody>
          <a:bodyPr/>
          <a:lstStyle/>
          <a:p>
            <a:fld id="{0DA99461-0B27-48DD-AA52-EF709D76F84B}" type="slidenum">
              <a:rPr lang="en-GB" smtClean="0"/>
              <a:t>19</a:t>
            </a:fld>
            <a:endParaRPr lang="en-GB" dirty="0"/>
          </a:p>
        </p:txBody>
      </p:sp>
    </p:spTree>
    <p:extLst>
      <p:ext uri="{BB962C8B-B14F-4D97-AF65-F5344CB8AC3E}">
        <p14:creationId xmlns:p14="http://schemas.microsoft.com/office/powerpoint/2010/main" val="186410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4400" b="1" dirty="0">
                <a:solidFill>
                  <a:srgbClr val="FF0000"/>
                </a:solidFill>
              </a:rPr>
              <a:t>General Information</a:t>
            </a:r>
            <a:br>
              <a:rPr lang="en-GB" sz="4400" b="1" dirty="0">
                <a:solidFill>
                  <a:srgbClr val="7030A0"/>
                </a:solidFill>
              </a:rPr>
            </a:br>
            <a:endParaRPr lang="en-GB"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849086" y="1825625"/>
            <a:ext cx="10504714" cy="4351338"/>
          </a:xfrm>
        </p:spPr>
        <p:txBody>
          <a:bodyPr>
            <a:normAutofit lnSpcReduction="10000"/>
          </a:bodyPr>
          <a:lstStyle/>
          <a:p>
            <a:r>
              <a:rPr lang="en-GB" sz="2200" b="1" dirty="0"/>
              <a:t>For pupils* who will be transferring from primary to post-primary school in September 2027.</a:t>
            </a:r>
          </a:p>
          <a:p>
            <a:r>
              <a:rPr lang="en-GB" sz="2200" dirty="0">
                <a:solidFill>
                  <a:srgbClr val="0070C0"/>
                </a:solidFill>
              </a:rPr>
              <a:t>All 63 schools in N. Ireland which use academic selection for all, or for a portion, of their admission to Year 8 are members of SEAG.</a:t>
            </a:r>
          </a:p>
          <a:p>
            <a:pPr marL="0" indent="0">
              <a:buNone/>
            </a:pPr>
            <a:endParaRPr lang="en-GB" sz="2200" dirty="0"/>
          </a:p>
          <a:p>
            <a:r>
              <a:rPr lang="en-GB" sz="2200" b="1" dirty="0"/>
              <a:t>SEAG schools will use the outcomes from the 2026 Entrance Assessment within their 2027 Year 8 Admissions Criteria.</a:t>
            </a:r>
          </a:p>
          <a:p>
            <a:r>
              <a:rPr lang="en-GB" sz="2200" dirty="0"/>
              <a:t>Parents / guardians who are considering one or more of these 63 schools for their child(ren) should register their child(ren) to sit the Entrance Assessment*.</a:t>
            </a:r>
          </a:p>
          <a:p>
            <a:endParaRPr lang="en-GB" sz="2200" dirty="0"/>
          </a:p>
          <a:p>
            <a:r>
              <a:rPr lang="en-GB" sz="2000" i="1" dirty="0">
                <a:solidFill>
                  <a:srgbClr val="0070C0"/>
                </a:solidFill>
              </a:rPr>
              <a:t>*NB There is a separate Year 8 admissions procedure for children who have a formal “Statement of Special Educational Needs”. This procedure is run by the Education Authority and does not use SEAG Entrance Assessment Outcomes.</a:t>
            </a:r>
          </a:p>
          <a:p>
            <a:pPr marL="0" indent="0">
              <a:buNone/>
            </a:pPr>
            <a:endParaRPr lang="en-GB" sz="2400" b="1" dirty="0"/>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869" y="318472"/>
            <a:ext cx="2136658" cy="1109980"/>
          </a:xfrm>
          <a:prstGeom prst="rect">
            <a:avLst/>
          </a:prstGeom>
          <a:noFill/>
          <a:ln>
            <a:noFill/>
          </a:ln>
        </p:spPr>
      </p:pic>
      <p:sp>
        <p:nvSpPr>
          <p:cNvPr id="3" name="Slide Number Placeholder 2">
            <a:extLst>
              <a:ext uri="{FF2B5EF4-FFF2-40B4-BE49-F238E27FC236}">
                <a16:creationId xmlns:a16="http://schemas.microsoft.com/office/drawing/2014/main" id="{4D108E55-CE51-0032-9D6C-3CFEFA485056}"/>
              </a:ext>
            </a:extLst>
          </p:cNvPr>
          <p:cNvSpPr>
            <a:spLocks noGrp="1"/>
          </p:cNvSpPr>
          <p:nvPr>
            <p:ph type="sldNum" sz="quarter" idx="12"/>
          </p:nvPr>
        </p:nvSpPr>
        <p:spPr/>
        <p:txBody>
          <a:bodyPr/>
          <a:lstStyle/>
          <a:p>
            <a:fld id="{0DA99461-0B27-48DD-AA52-EF709D76F84B}" type="slidenum">
              <a:rPr lang="en-GB" smtClean="0"/>
              <a:t>2</a:t>
            </a:fld>
            <a:endParaRPr lang="en-GB" dirty="0"/>
          </a:p>
        </p:txBody>
      </p:sp>
    </p:spTree>
    <p:extLst>
      <p:ext uri="{BB962C8B-B14F-4D97-AF65-F5344CB8AC3E}">
        <p14:creationId xmlns:p14="http://schemas.microsoft.com/office/powerpoint/2010/main" val="26564511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8" y="365126"/>
            <a:ext cx="10601131"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3100" b="1" dirty="0">
                <a:solidFill>
                  <a:srgbClr val="FF0000"/>
                </a:solidFill>
              </a:rPr>
              <a:t>The Registration Process - Requesting Access Arrangements</a:t>
            </a:r>
            <a:endParaRPr lang="en-GB" sz="3100"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438539" y="1883709"/>
            <a:ext cx="11336694" cy="4685042"/>
          </a:xfrm>
        </p:spPr>
        <p:txBody>
          <a:bodyPr>
            <a:normAutofit fontScale="55000" lnSpcReduction="20000"/>
          </a:bodyPr>
          <a:lstStyle/>
          <a:p>
            <a:pPr lvl="0">
              <a:spcBef>
                <a:spcPts val="600"/>
              </a:spcBef>
              <a:spcAft>
                <a:spcPts val="600"/>
              </a:spcAft>
              <a:buFont typeface="Wingdings" panose="05000000000000000000" pitchFamily="2" charset="2"/>
              <a:buChar char="Ø"/>
            </a:pPr>
            <a:r>
              <a:rPr lang="en-GB" sz="4200" b="1" dirty="0"/>
              <a:t>It is really important to read the “Access Arrangements Policy, Procedures and Guidance”. </a:t>
            </a:r>
          </a:p>
          <a:p>
            <a:pPr lvl="0">
              <a:spcBef>
                <a:spcPts val="600"/>
              </a:spcBef>
              <a:spcAft>
                <a:spcPts val="600"/>
              </a:spcAft>
              <a:buFont typeface="Wingdings" panose="05000000000000000000" pitchFamily="2" charset="2"/>
              <a:buChar char="Ø"/>
            </a:pPr>
            <a:r>
              <a:rPr lang="en-GB" sz="4200" dirty="0">
                <a:solidFill>
                  <a:srgbClr val="0070C0"/>
                </a:solidFill>
                <a:cs typeface="Arial" panose="020B0604020202020204" pitchFamily="34" charset="0"/>
              </a:rPr>
              <a:t>In the Access Arrangements Section of the Pupil Application, parents / guardians outline details of their child’s need. </a:t>
            </a:r>
          </a:p>
          <a:p>
            <a:pPr lvl="0">
              <a:spcBef>
                <a:spcPts val="600"/>
              </a:spcBef>
              <a:spcAft>
                <a:spcPts val="600"/>
              </a:spcAft>
              <a:buFont typeface="Wingdings" panose="05000000000000000000" pitchFamily="2" charset="2"/>
              <a:buChar char="Ø"/>
            </a:pPr>
            <a:r>
              <a:rPr lang="en-GB" sz="4200" b="1" dirty="0"/>
              <a:t>If an Access Arrangement is being requested, parents indicate the relevant Access Arrangements AND upload the documentary evidence to support the request(s).</a:t>
            </a:r>
            <a:endParaRPr lang="en-GB" sz="4200" dirty="0"/>
          </a:p>
          <a:p>
            <a:pPr lvl="0">
              <a:spcBef>
                <a:spcPts val="600"/>
              </a:spcBef>
              <a:spcAft>
                <a:spcPts val="600"/>
              </a:spcAft>
              <a:buFont typeface="Wingdings" panose="05000000000000000000" pitchFamily="2" charset="2"/>
              <a:buChar char="Ø"/>
            </a:pPr>
            <a:r>
              <a:rPr lang="en-GB" sz="4200" dirty="0">
                <a:solidFill>
                  <a:srgbClr val="0070C0"/>
                </a:solidFill>
              </a:rPr>
              <a:t>NB </a:t>
            </a:r>
            <a:r>
              <a:rPr lang="en-GB" sz="4200" b="1" u="sng" dirty="0">
                <a:solidFill>
                  <a:srgbClr val="FF0000"/>
                </a:solidFill>
              </a:rPr>
              <a:t>Before</a:t>
            </a:r>
            <a:r>
              <a:rPr lang="en-GB" sz="4200" b="1" dirty="0">
                <a:solidFill>
                  <a:srgbClr val="FF0000"/>
                </a:solidFill>
              </a:rPr>
              <a:t> </a:t>
            </a:r>
            <a:r>
              <a:rPr lang="en-GB" sz="4200" dirty="0">
                <a:solidFill>
                  <a:srgbClr val="0070C0"/>
                </a:solidFill>
              </a:rPr>
              <a:t>the Access Arrangements Section is submitted, parents can edit their Access request(s) and add to or amend uploaded supporting evidence as much or as often as they need to.</a:t>
            </a:r>
          </a:p>
          <a:p>
            <a:pPr marL="0" lvl="0" indent="0">
              <a:spcBef>
                <a:spcPts val="600"/>
              </a:spcBef>
              <a:spcAft>
                <a:spcPts val="600"/>
              </a:spcAft>
              <a:buNone/>
            </a:pPr>
            <a:endParaRPr lang="en-GB" sz="4200" dirty="0">
              <a:solidFill>
                <a:srgbClr val="0070C0"/>
              </a:solidFill>
            </a:endParaRPr>
          </a:p>
          <a:p>
            <a:pPr lvl="0">
              <a:spcBef>
                <a:spcPts val="600"/>
              </a:spcBef>
              <a:spcAft>
                <a:spcPts val="600"/>
              </a:spcAft>
              <a:buFont typeface="Wingdings" panose="05000000000000000000" pitchFamily="2" charset="2"/>
              <a:buChar char="Ø"/>
            </a:pPr>
            <a:r>
              <a:rPr lang="en-GB" sz="4200" dirty="0">
                <a:highlight>
                  <a:srgbClr val="FFFF00"/>
                </a:highlight>
              </a:rPr>
              <a:t>NB </a:t>
            </a:r>
            <a:r>
              <a:rPr lang="en-GB" sz="4200" b="1" u="sng" dirty="0">
                <a:solidFill>
                  <a:srgbClr val="FF0000"/>
                </a:solidFill>
                <a:highlight>
                  <a:srgbClr val="FFFF00"/>
                </a:highlight>
              </a:rPr>
              <a:t>After</a:t>
            </a:r>
            <a:r>
              <a:rPr lang="en-GB" sz="4200" dirty="0">
                <a:highlight>
                  <a:srgbClr val="FFFF00"/>
                </a:highlight>
              </a:rPr>
              <a:t> the Access Arrangements Section has been submitted, it is not possible to edit, add to or amend what has been submitted. </a:t>
            </a:r>
          </a:p>
          <a:p>
            <a:pPr lvl="0">
              <a:spcBef>
                <a:spcPts val="600"/>
              </a:spcBef>
              <a:spcAft>
                <a:spcPts val="600"/>
              </a:spcAft>
              <a:buFont typeface="Wingdings" panose="05000000000000000000" pitchFamily="2" charset="2"/>
              <a:buChar char="Ø"/>
            </a:pPr>
            <a:r>
              <a:rPr lang="en-GB" sz="4200" dirty="0">
                <a:solidFill>
                  <a:srgbClr val="FF0000"/>
                </a:solidFill>
                <a:highlight>
                  <a:srgbClr val="FFFF00"/>
                </a:highlight>
              </a:rPr>
              <a:t>NB Please only submit the Access Arrangements Section when you have ensured that you have included </a:t>
            </a:r>
            <a:r>
              <a:rPr lang="en-GB" sz="4200" b="1" dirty="0">
                <a:solidFill>
                  <a:srgbClr val="FF0000"/>
                </a:solidFill>
                <a:highlight>
                  <a:srgbClr val="FFFF00"/>
                </a:highlight>
              </a:rPr>
              <a:t>all</a:t>
            </a:r>
            <a:r>
              <a:rPr lang="en-GB" sz="4200" dirty="0">
                <a:solidFill>
                  <a:srgbClr val="FF0000"/>
                </a:solidFill>
                <a:highlight>
                  <a:srgbClr val="FFFF00"/>
                </a:highlight>
              </a:rPr>
              <a:t> the Access requests you wish to apply for </a:t>
            </a:r>
            <a:r>
              <a:rPr lang="en-GB" sz="4200" b="1" dirty="0">
                <a:solidFill>
                  <a:srgbClr val="FF0000"/>
                </a:solidFill>
                <a:highlight>
                  <a:srgbClr val="FFFF00"/>
                </a:highlight>
              </a:rPr>
              <a:t>and </a:t>
            </a:r>
            <a:r>
              <a:rPr lang="en-GB" sz="4200" dirty="0">
                <a:solidFill>
                  <a:srgbClr val="FF0000"/>
                </a:solidFill>
                <a:highlight>
                  <a:srgbClr val="FFFF00"/>
                </a:highlight>
              </a:rPr>
              <a:t>you have uploaded all the supporting evidence. </a:t>
            </a:r>
          </a:p>
          <a:p>
            <a:pPr marL="0" indent="0">
              <a:spcBef>
                <a:spcPts val="600"/>
              </a:spcBef>
              <a:spcAft>
                <a:spcPts val="600"/>
              </a:spcAft>
              <a:buNone/>
            </a:pPr>
            <a:endParaRPr lang="en-GB" sz="2400" b="1" dirty="0"/>
          </a:p>
          <a:p>
            <a:pPr>
              <a:buFont typeface="Wingdings" panose="05000000000000000000" pitchFamily="2" charset="2"/>
              <a:buChar char="ü"/>
            </a:pPr>
            <a:endParaRPr lang="en-GB" sz="2400" dirty="0"/>
          </a:p>
          <a:p>
            <a:pPr>
              <a:buFont typeface="Wingdings" panose="05000000000000000000" pitchFamily="2" charset="2"/>
              <a:buChar char="ü"/>
            </a:pPr>
            <a:endParaRPr lang="en-GB" sz="2400" dirty="0"/>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869"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47A52E98-DEFA-5909-BB2D-A56D12570765}"/>
              </a:ext>
            </a:extLst>
          </p:cNvPr>
          <p:cNvSpPr>
            <a:spLocks noGrp="1"/>
          </p:cNvSpPr>
          <p:nvPr>
            <p:ph type="sldNum" sz="quarter" idx="12"/>
          </p:nvPr>
        </p:nvSpPr>
        <p:spPr/>
        <p:txBody>
          <a:bodyPr/>
          <a:lstStyle/>
          <a:p>
            <a:fld id="{0DA99461-0B27-48DD-AA52-EF709D76F84B}" type="slidenum">
              <a:rPr lang="en-GB" smtClean="0"/>
              <a:t>20</a:t>
            </a:fld>
            <a:endParaRPr lang="en-GB" dirty="0"/>
          </a:p>
        </p:txBody>
      </p:sp>
    </p:spTree>
    <p:extLst>
      <p:ext uri="{BB962C8B-B14F-4D97-AF65-F5344CB8AC3E}">
        <p14:creationId xmlns:p14="http://schemas.microsoft.com/office/powerpoint/2010/main" val="18985860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4400" b="1" dirty="0">
                <a:solidFill>
                  <a:srgbClr val="FF0000"/>
                </a:solidFill>
              </a:rPr>
              <a:t>The Papers (1)</a:t>
            </a:r>
            <a:br>
              <a:rPr lang="en-GB" sz="4400" b="1" dirty="0">
                <a:solidFill>
                  <a:srgbClr val="7030A0"/>
                </a:solidFill>
              </a:rPr>
            </a:br>
            <a:r>
              <a:rPr lang="en-GB" sz="4400" b="1" dirty="0">
                <a:solidFill>
                  <a:srgbClr val="7030A0"/>
                </a:solidFill>
              </a:rPr>
              <a:t>                               </a:t>
            </a:r>
            <a:endParaRPr lang="en-GB"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828870" y="1795144"/>
            <a:ext cx="10692570" cy="4561205"/>
          </a:xfrm>
        </p:spPr>
        <p:txBody>
          <a:bodyPr>
            <a:normAutofit lnSpcReduction="10000"/>
          </a:bodyPr>
          <a:lstStyle/>
          <a:p>
            <a:r>
              <a:rPr lang="en-GB" sz="1900" dirty="0"/>
              <a:t>Details, including the format and specification of the Entrance Assessment, are provided on the SEAG website (</a:t>
            </a:r>
            <a:r>
              <a:rPr lang="en-GB" sz="1900" dirty="0">
                <a:highlight>
                  <a:srgbClr val="FFFF00"/>
                </a:highlight>
                <a:hlinkClick r:id="rId2"/>
              </a:rPr>
              <a:t>www.seagni.co.uk</a:t>
            </a:r>
            <a:r>
              <a:rPr lang="en-GB" sz="1900" dirty="0"/>
              <a:t>) – in the “Guidance for Parents” Section.</a:t>
            </a:r>
          </a:p>
          <a:p>
            <a:r>
              <a:rPr lang="en-GB" sz="1900" dirty="0"/>
              <a:t>Two SEAG Practice Papers, along with Practice Answer Sheets, in both English and Gaeilge, are also provided, along with a Guide for Parents with the Answer Keys for each question on each Paper. </a:t>
            </a:r>
          </a:p>
          <a:p>
            <a:pPr marL="0" indent="0">
              <a:buNone/>
            </a:pPr>
            <a:r>
              <a:rPr lang="en-GB" sz="1900" dirty="0">
                <a:solidFill>
                  <a:srgbClr val="0070C0"/>
                </a:solidFill>
              </a:rPr>
              <a:t>   </a:t>
            </a:r>
            <a:r>
              <a:rPr lang="en-GB" sz="1900" b="1" dirty="0">
                <a:solidFill>
                  <a:srgbClr val="0070C0"/>
                </a:solidFill>
              </a:rPr>
              <a:t>Summary:</a:t>
            </a:r>
          </a:p>
          <a:p>
            <a:r>
              <a:rPr lang="en-GB" sz="1900" b="1" dirty="0"/>
              <a:t>The Entrance Assessment consists of Paper 1 and Paper 2.</a:t>
            </a:r>
          </a:p>
          <a:p>
            <a:r>
              <a:rPr lang="en-GB" sz="1900" dirty="0">
                <a:solidFill>
                  <a:schemeClr val="accent1"/>
                </a:solidFill>
              </a:rPr>
              <a:t>Both Papers have an identical format which is the same as that of the </a:t>
            </a:r>
            <a:r>
              <a:rPr lang="en-GB" sz="1900" u="sng" dirty="0">
                <a:solidFill>
                  <a:schemeClr val="accent1"/>
                </a:solidFill>
              </a:rPr>
              <a:t>SEAG Practice Papers which are available, at no cost, on the SEAG website</a:t>
            </a:r>
            <a:r>
              <a:rPr lang="en-GB" sz="1900" dirty="0">
                <a:solidFill>
                  <a:schemeClr val="accent1"/>
                </a:solidFill>
              </a:rPr>
              <a:t>.</a:t>
            </a:r>
          </a:p>
          <a:p>
            <a:r>
              <a:rPr lang="en-GB" sz="1900" b="1" dirty="0"/>
              <a:t>Each starts with a Practice Test section containing 5 English (or Gaeilge) questions and 5 Maths questions.</a:t>
            </a:r>
          </a:p>
          <a:p>
            <a:r>
              <a:rPr lang="en-GB" sz="1900" dirty="0">
                <a:solidFill>
                  <a:schemeClr val="accent1"/>
                </a:solidFill>
              </a:rPr>
              <a:t>The Practice Test section allows pupils time to settle and practise answering the same types of questions as those in the Main Paper </a:t>
            </a:r>
            <a:r>
              <a:rPr lang="en-GB" sz="1900" u="sng" dirty="0">
                <a:solidFill>
                  <a:schemeClr val="accent1"/>
                </a:solidFill>
              </a:rPr>
              <a:t>but without those questions being marked or timed</a:t>
            </a:r>
            <a:r>
              <a:rPr lang="en-GB" sz="1900" dirty="0">
                <a:solidFill>
                  <a:schemeClr val="accent1"/>
                </a:solidFill>
              </a:rPr>
              <a:t>.</a:t>
            </a:r>
          </a:p>
          <a:p>
            <a:r>
              <a:rPr lang="en-GB" sz="1900" b="1" dirty="0"/>
              <a:t>The Practice Test section is followed by an English (or Gaeilge) section which has 28 questions and then a Maths section which also has 28 questions.</a:t>
            </a:r>
          </a:p>
          <a:p>
            <a:endParaRPr lang="en-GB" sz="1900" b="1" dirty="0">
              <a:solidFill>
                <a:schemeClr val="accent1"/>
              </a:solidFill>
            </a:endParaRPr>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7531"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D0202BB8-5319-8D3E-5DDE-4DB5C11302DC}"/>
              </a:ext>
            </a:extLst>
          </p:cNvPr>
          <p:cNvSpPr>
            <a:spLocks noGrp="1"/>
          </p:cNvSpPr>
          <p:nvPr>
            <p:ph type="sldNum" sz="quarter" idx="12"/>
          </p:nvPr>
        </p:nvSpPr>
        <p:spPr/>
        <p:txBody>
          <a:bodyPr/>
          <a:lstStyle/>
          <a:p>
            <a:fld id="{0DA99461-0B27-48DD-AA52-EF709D76F84B}" type="slidenum">
              <a:rPr lang="en-GB" smtClean="0"/>
              <a:t>21</a:t>
            </a:fld>
            <a:endParaRPr lang="en-GB" dirty="0"/>
          </a:p>
        </p:txBody>
      </p:sp>
    </p:spTree>
    <p:extLst>
      <p:ext uri="{BB962C8B-B14F-4D97-AF65-F5344CB8AC3E}">
        <p14:creationId xmlns:p14="http://schemas.microsoft.com/office/powerpoint/2010/main" val="23830767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4400" b="1" dirty="0">
                <a:solidFill>
                  <a:srgbClr val="FF0000"/>
                </a:solidFill>
              </a:rPr>
              <a:t>The Papers (2)</a:t>
            </a:r>
            <a:br>
              <a:rPr lang="en-GB" sz="4400" b="1" dirty="0">
                <a:solidFill>
                  <a:srgbClr val="7030A0"/>
                </a:solidFill>
              </a:rPr>
            </a:br>
            <a:r>
              <a:rPr lang="en-GB" sz="4400" b="1" dirty="0">
                <a:solidFill>
                  <a:srgbClr val="7030A0"/>
                </a:solidFill>
              </a:rPr>
              <a:t>                               </a:t>
            </a:r>
            <a:endParaRPr lang="en-GB"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839755" y="1795144"/>
            <a:ext cx="10504714" cy="4561205"/>
          </a:xfrm>
        </p:spPr>
        <p:txBody>
          <a:bodyPr>
            <a:normAutofit fontScale="92500" lnSpcReduction="10000"/>
          </a:bodyPr>
          <a:lstStyle/>
          <a:p>
            <a:pPr>
              <a:spcBef>
                <a:spcPts val="600"/>
              </a:spcBef>
              <a:spcAft>
                <a:spcPts val="600"/>
              </a:spcAft>
            </a:pPr>
            <a:r>
              <a:rPr lang="en-GB" sz="1900" dirty="0"/>
              <a:t>The English (or Gaeilge) begins with a punctation exercise (5 questions), followed by a grammar exercise (5 questions) and a spelling exercise (5 questions). All 15 questions are multiple choice.</a:t>
            </a:r>
          </a:p>
          <a:p>
            <a:pPr>
              <a:spcBef>
                <a:spcPts val="600"/>
              </a:spcBef>
              <a:spcAft>
                <a:spcPts val="600"/>
              </a:spcAft>
            </a:pPr>
            <a:r>
              <a:rPr lang="en-GB" sz="1900" dirty="0">
                <a:solidFill>
                  <a:schemeClr val="accent1"/>
                </a:solidFill>
              </a:rPr>
              <a:t>Next, pupils are asked to read a comprehension passage and answer 13 questions which follow. Questions 16-22 are multiple choice and questions 23-28 are “free response” where the pupil writes a short answer to each in the space provided in the Answer Sheet. </a:t>
            </a:r>
          </a:p>
          <a:p>
            <a:pPr>
              <a:spcBef>
                <a:spcPts val="600"/>
              </a:spcBef>
              <a:spcAft>
                <a:spcPts val="600"/>
              </a:spcAft>
            </a:pPr>
            <a:r>
              <a:rPr lang="en-GB" sz="1900" i="1" dirty="0">
                <a:highlight>
                  <a:srgbClr val="FFFF00"/>
                </a:highlight>
              </a:rPr>
              <a:t>Spelling is only assessed in the spelling exercise, NOT in the free response answers.</a:t>
            </a:r>
          </a:p>
          <a:p>
            <a:pPr>
              <a:spcBef>
                <a:spcPts val="600"/>
              </a:spcBef>
              <a:spcAft>
                <a:spcPts val="600"/>
              </a:spcAft>
            </a:pPr>
            <a:r>
              <a:rPr lang="en-GB" sz="1900" dirty="0">
                <a:solidFill>
                  <a:schemeClr val="accent1"/>
                </a:solidFill>
              </a:rPr>
              <a:t>The first 22 Maths questions (29-50) are multiple choice and the final 6 questions (51-56) are “free response” where the pupil writes a short answer to each in the space provided in the Answer Sheet. </a:t>
            </a:r>
          </a:p>
          <a:p>
            <a:pPr>
              <a:spcBef>
                <a:spcPts val="600"/>
              </a:spcBef>
              <a:spcAft>
                <a:spcPts val="600"/>
              </a:spcAft>
            </a:pPr>
            <a:r>
              <a:rPr lang="en-GB" sz="1900" dirty="0"/>
              <a:t>Invigilators tell the pupils when to start the Main Test and that pupils will have 60 minutes* to work through the paper (*unless granted additional time through Access Arrangements).</a:t>
            </a:r>
          </a:p>
          <a:p>
            <a:pPr>
              <a:spcBef>
                <a:spcPts val="600"/>
              </a:spcBef>
              <a:spcAft>
                <a:spcPts val="600"/>
              </a:spcAft>
            </a:pPr>
            <a:r>
              <a:rPr lang="en-GB" sz="1900" b="1" dirty="0">
                <a:solidFill>
                  <a:schemeClr val="accent1"/>
                </a:solidFill>
                <a:highlight>
                  <a:srgbClr val="FFFF00"/>
                </a:highlight>
              </a:rPr>
              <a:t>Invigilators will also tell pupils when they have about 30 minutes left and when they have about 10 minutes left. </a:t>
            </a:r>
            <a:r>
              <a:rPr lang="en-GB" sz="1800" i="1" dirty="0">
                <a:solidFill>
                  <a:schemeClr val="accent1"/>
                </a:solidFill>
                <a:highlight>
                  <a:srgbClr val="FFFF00"/>
                </a:highlight>
              </a:rPr>
              <a:t>(Timing prompts are slightly different for those with additional time.)</a:t>
            </a:r>
          </a:p>
          <a:p>
            <a:pPr>
              <a:spcBef>
                <a:spcPts val="600"/>
              </a:spcBef>
              <a:spcAft>
                <a:spcPts val="600"/>
              </a:spcAft>
            </a:pPr>
            <a:r>
              <a:rPr lang="en-GB" sz="1800" b="1" i="1" dirty="0"/>
              <a:t>When completing a multiple-choice answer on the Answer Sheet, a pupil may draw a horizontal line OR shade in the little box. Both are equally acceptable.</a:t>
            </a:r>
            <a:endParaRPr lang="en-GB" sz="1800" i="1" dirty="0">
              <a:solidFill>
                <a:schemeClr val="accent1"/>
              </a:solidFill>
              <a:highlight>
                <a:srgbClr val="FFFF00"/>
              </a:highlight>
            </a:endParaRPr>
          </a:p>
          <a:p>
            <a:pPr>
              <a:spcBef>
                <a:spcPts val="600"/>
              </a:spcBef>
              <a:spcAft>
                <a:spcPts val="600"/>
              </a:spcAft>
            </a:pPr>
            <a:r>
              <a:rPr lang="en-GB" sz="1900" dirty="0">
                <a:highlight>
                  <a:srgbClr val="FFFF00"/>
                </a:highlight>
              </a:rPr>
              <a:t>Each pupil is free to begin the Main Test with either the English (or Gaeilge) or the Maths section. </a:t>
            </a:r>
          </a:p>
          <a:p>
            <a:pPr marL="0" indent="0">
              <a:buNone/>
            </a:pPr>
            <a:endParaRPr lang="en-GB" sz="1900" dirty="0">
              <a:solidFill>
                <a:schemeClr val="accent1"/>
              </a:solidFill>
            </a:endParaRPr>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7531"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8ED8CEEA-A25C-50D6-113B-46F829F192FA}"/>
              </a:ext>
            </a:extLst>
          </p:cNvPr>
          <p:cNvSpPr>
            <a:spLocks noGrp="1"/>
          </p:cNvSpPr>
          <p:nvPr>
            <p:ph type="sldNum" sz="quarter" idx="12"/>
          </p:nvPr>
        </p:nvSpPr>
        <p:spPr/>
        <p:txBody>
          <a:bodyPr/>
          <a:lstStyle/>
          <a:p>
            <a:fld id="{0DA99461-0B27-48DD-AA52-EF709D76F84B}" type="slidenum">
              <a:rPr lang="en-GB" smtClean="0"/>
              <a:t>22</a:t>
            </a:fld>
            <a:endParaRPr lang="en-GB" dirty="0"/>
          </a:p>
        </p:txBody>
      </p:sp>
    </p:spTree>
    <p:extLst>
      <p:ext uri="{BB962C8B-B14F-4D97-AF65-F5344CB8AC3E}">
        <p14:creationId xmlns:p14="http://schemas.microsoft.com/office/powerpoint/2010/main" val="25023280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4400" b="1" dirty="0">
                <a:solidFill>
                  <a:srgbClr val="FF0000"/>
                </a:solidFill>
              </a:rPr>
              <a:t>SEAG Outcomes (1)</a:t>
            </a:r>
            <a:br>
              <a:rPr lang="en-GB" sz="4400" b="1" dirty="0">
                <a:solidFill>
                  <a:srgbClr val="7030A0"/>
                </a:solidFill>
              </a:rPr>
            </a:br>
            <a:r>
              <a:rPr lang="en-GB" sz="4400" b="1" dirty="0">
                <a:solidFill>
                  <a:srgbClr val="7030A0"/>
                </a:solidFill>
              </a:rPr>
              <a:t>                               </a:t>
            </a:r>
            <a:endParaRPr lang="en-GB"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839755" y="1795145"/>
            <a:ext cx="10504714" cy="4351338"/>
          </a:xfrm>
        </p:spPr>
        <p:txBody>
          <a:bodyPr>
            <a:normAutofit fontScale="85000" lnSpcReduction="10000"/>
          </a:bodyPr>
          <a:lstStyle/>
          <a:p>
            <a:pPr marL="358140" indent="-358140" algn="just">
              <a:lnSpc>
                <a:spcPct val="107000"/>
              </a:lnSpc>
              <a:spcAft>
                <a:spcPts val="800"/>
              </a:spcAft>
            </a:pPr>
            <a:r>
              <a:rPr lang="en-GB" sz="2000" b="1" dirty="0">
                <a:effectLst/>
                <a:latin typeface="Calibri" panose="020F0502020204030204" pitchFamily="34" charset="0"/>
                <a:ea typeface="Calibri" panose="020F0502020204030204" pitchFamily="34" charset="0"/>
                <a:cs typeface="Calibri" panose="020F0502020204030204" pitchFamily="34" charset="0"/>
              </a:rPr>
              <a:t>Parents / Guardians receive a Statement of Outcomes which has </a:t>
            </a:r>
            <a:r>
              <a:rPr lang="en-GB" sz="20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five</a:t>
            </a:r>
            <a:r>
              <a:rPr lang="en-GB" sz="2000" b="1" dirty="0">
                <a:effectLst/>
                <a:latin typeface="Calibri" panose="020F0502020204030204" pitchFamily="34" charset="0"/>
                <a:ea typeface="Calibri" panose="020F0502020204030204" pitchFamily="34" charset="0"/>
                <a:cs typeface="Calibri" panose="020F0502020204030204" pitchFamily="34" charset="0"/>
              </a:rPr>
              <a:t> main outcomes (or results) for their child. </a:t>
            </a:r>
          </a:p>
          <a:p>
            <a:pPr marL="358140" indent="-358140" algn="just">
              <a:lnSpc>
                <a:spcPct val="107000"/>
              </a:lnSpc>
              <a:spcAft>
                <a:spcPts val="800"/>
              </a:spcAft>
            </a:pPr>
            <a:r>
              <a:rPr lang="en-GB" sz="1900" b="1" dirty="0">
                <a:effectLst/>
                <a:latin typeface="Calibri" panose="020F0502020204030204" pitchFamily="34" charset="0"/>
                <a:ea typeface="Calibri" panose="020F0502020204030204" pitchFamily="34" charset="0"/>
                <a:cs typeface="Calibri" panose="020F0502020204030204" pitchFamily="34" charset="0"/>
              </a:rPr>
              <a:t>The first two outcomes are the ones most likely to be used by SEAG schools within their Year 8 Admissions Criteria. </a:t>
            </a:r>
          </a:p>
          <a:p>
            <a:pPr marL="358140" indent="-358140" algn="just">
              <a:lnSpc>
                <a:spcPct val="107000"/>
              </a:lnSpc>
              <a:spcAft>
                <a:spcPts val="800"/>
              </a:spcAft>
            </a:pPr>
            <a:r>
              <a:rPr lang="en-GB" sz="1900" dirty="0">
                <a:effectLst/>
                <a:latin typeface="Calibri" panose="020F0502020204030204" pitchFamily="34" charset="0"/>
                <a:ea typeface="Calibri" panose="020F0502020204030204" pitchFamily="34" charset="0"/>
                <a:cs typeface="Calibri" panose="020F0502020204030204" pitchFamily="34" charset="0"/>
              </a:rPr>
              <a:t>The other three </a:t>
            </a:r>
            <a:r>
              <a:rPr lang="en-GB" sz="1900" dirty="0">
                <a:latin typeface="Calibri" panose="020F0502020204030204" pitchFamily="34" charset="0"/>
                <a:ea typeface="Calibri" panose="020F0502020204030204" pitchFamily="34" charset="0"/>
                <a:cs typeface="Calibri" panose="020F0502020204030204" pitchFamily="34" charset="0"/>
              </a:rPr>
              <a:t>o</a:t>
            </a:r>
            <a:r>
              <a:rPr lang="en-GB" sz="1900" dirty="0">
                <a:effectLst/>
                <a:latin typeface="Calibri" panose="020F0502020204030204" pitchFamily="34" charset="0"/>
                <a:ea typeface="Calibri" panose="020F0502020204030204" pitchFamily="34" charset="0"/>
                <a:cs typeface="Calibri" panose="020F0502020204030204" pitchFamily="34" charset="0"/>
              </a:rPr>
              <a:t>utcomes provide additional information for parents and schools. </a:t>
            </a:r>
            <a:endParaRPr lang="en-GB" sz="19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GB" sz="2400" b="1" u="sng"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The Total Standardised Age Score (TSAS)</a:t>
            </a:r>
            <a:endParaRPr lang="en-GB" sz="2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GB" sz="2400" b="1" u="sng"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The Band</a:t>
            </a:r>
            <a:endParaRPr lang="en-GB" sz="2400"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GB" sz="2100" b="1"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The English / Gaeilge SAS</a:t>
            </a:r>
            <a:endParaRPr lang="en-GB" sz="21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GB" sz="2100" b="1"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The Maths SAS</a:t>
            </a:r>
            <a:endParaRPr lang="en-GB" sz="21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GB" sz="2100" b="1"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Information about the Cohort Percentile Ranking</a:t>
            </a:r>
          </a:p>
          <a:p>
            <a:pPr marL="0" lvl="0" indent="0">
              <a:lnSpc>
                <a:spcPct val="107000"/>
              </a:lnSpc>
              <a:spcAft>
                <a:spcPts val="800"/>
              </a:spcAft>
              <a:buNone/>
            </a:pPr>
            <a:r>
              <a:rPr lang="en-GB" sz="2000" b="1" i="1" dirty="0">
                <a:highlight>
                  <a:srgbClr val="FFFF00"/>
                </a:highlight>
                <a:latin typeface="Calibri" panose="020F0502020204030204" pitchFamily="34" charset="0"/>
                <a:ea typeface="Calibri" panose="020F0502020204030204" pitchFamily="34" charset="0"/>
                <a:cs typeface="Calibri" panose="020F0502020204030204" pitchFamily="34" charset="0"/>
              </a:rPr>
              <a:t>In addition, parents are provided with a range of other outcomes relating to e.g. how many questions their child answered correctly in English (or Gaeilge) and in Maths and how their child performed in Paper 1 and in Paper 2.</a:t>
            </a:r>
            <a:endParaRPr lang="en-GB" sz="2000" b="1" i="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endParaRPr lang="en-GB" sz="1900" dirty="0">
              <a:highlight>
                <a:srgbClr val="FFFF00"/>
              </a:highlight>
            </a:endParaRPr>
          </a:p>
          <a:p>
            <a:endParaRPr lang="en-GB" sz="1900" dirty="0">
              <a:solidFill>
                <a:schemeClr val="accent1"/>
              </a:solidFill>
            </a:endParaRPr>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7531"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05CD6F15-7792-60A8-3899-E73D754BE81D}"/>
              </a:ext>
            </a:extLst>
          </p:cNvPr>
          <p:cNvSpPr>
            <a:spLocks noGrp="1"/>
          </p:cNvSpPr>
          <p:nvPr>
            <p:ph type="sldNum" sz="quarter" idx="12"/>
          </p:nvPr>
        </p:nvSpPr>
        <p:spPr/>
        <p:txBody>
          <a:bodyPr/>
          <a:lstStyle/>
          <a:p>
            <a:fld id="{0DA99461-0B27-48DD-AA52-EF709D76F84B}" type="slidenum">
              <a:rPr lang="en-GB" smtClean="0"/>
              <a:t>23</a:t>
            </a:fld>
            <a:endParaRPr lang="en-GB" dirty="0"/>
          </a:p>
        </p:txBody>
      </p:sp>
    </p:spTree>
    <p:extLst>
      <p:ext uri="{BB962C8B-B14F-4D97-AF65-F5344CB8AC3E}">
        <p14:creationId xmlns:p14="http://schemas.microsoft.com/office/powerpoint/2010/main" val="35686783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4400" b="1" dirty="0">
                <a:solidFill>
                  <a:srgbClr val="FF0000"/>
                </a:solidFill>
              </a:rPr>
              <a:t>SEAG Outcomes (2)</a:t>
            </a:r>
            <a:br>
              <a:rPr lang="en-GB" sz="4400" b="1" dirty="0">
                <a:solidFill>
                  <a:srgbClr val="7030A0"/>
                </a:solidFill>
              </a:rPr>
            </a:br>
            <a:r>
              <a:rPr lang="en-GB" sz="4400" b="1" dirty="0">
                <a:solidFill>
                  <a:srgbClr val="7030A0"/>
                </a:solidFill>
              </a:rPr>
              <a:t>                               </a:t>
            </a:r>
            <a:endParaRPr lang="en-GB"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849086" y="1823137"/>
            <a:ext cx="10504714" cy="4351338"/>
          </a:xfrm>
        </p:spPr>
        <p:txBody>
          <a:bodyPr>
            <a:normAutofit/>
          </a:bodyPr>
          <a:lstStyle/>
          <a:p>
            <a:endParaRPr lang="en-GB" sz="1900" dirty="0"/>
          </a:p>
          <a:p>
            <a:pPr marL="0" indent="0">
              <a:lnSpc>
                <a:spcPct val="107000"/>
              </a:lnSpc>
              <a:spcAft>
                <a:spcPts val="800"/>
              </a:spcAft>
              <a:buNone/>
            </a:pPr>
            <a:r>
              <a:rPr lang="en-GB" sz="2200" b="1" dirty="0">
                <a:solidFill>
                  <a:srgbClr val="0070C0"/>
                </a:solidFill>
                <a:effectLst/>
                <a:ea typeface="Calibri" panose="020F0502020204030204" pitchFamily="34" charset="0"/>
                <a:cs typeface="Calibri" panose="020F0502020204030204" pitchFamily="34" charset="0"/>
              </a:rPr>
              <a:t>1.  The Total Standardised Age Score (TSAS)</a:t>
            </a:r>
            <a:endParaRPr lang="en-GB" sz="2200" dirty="0">
              <a:solidFill>
                <a:srgbClr val="0070C0"/>
              </a:solidFill>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800" b="1" dirty="0">
                <a:effectLst/>
                <a:ea typeface="Calibri" panose="020F0502020204030204" pitchFamily="34" charset="0"/>
                <a:cs typeface="Calibri" panose="020F0502020204030204" pitchFamily="34" charset="0"/>
              </a:rPr>
              <a:t>This is the pupil’s overall outcome from the SEAG Entrance Assessment based on answers to the 56 English (or Gaeilge) Questions in Papers 1 and 2 and the 56 Maths questions in Papers 1 and 2. </a:t>
            </a:r>
            <a:endParaRPr lang="en-GB" sz="1800" b="1"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800" dirty="0">
                <a:effectLst/>
                <a:ea typeface="Calibri" panose="020F0502020204030204" pitchFamily="34" charset="0"/>
                <a:cs typeface="Calibri" panose="020F0502020204030204" pitchFamily="34" charset="0"/>
              </a:rPr>
              <a:t>The Total SAS is the sum of the English </a:t>
            </a:r>
            <a:r>
              <a:rPr lang="en-GB" sz="1800" dirty="0">
                <a:ea typeface="Calibri" panose="020F0502020204030204" pitchFamily="34" charset="0"/>
                <a:cs typeface="Calibri" panose="020F0502020204030204" pitchFamily="34" charset="0"/>
              </a:rPr>
              <a:t>/</a:t>
            </a:r>
            <a:r>
              <a:rPr lang="en-GB" sz="1800" dirty="0">
                <a:effectLst/>
                <a:ea typeface="Calibri" panose="020F0502020204030204" pitchFamily="34" charset="0"/>
                <a:cs typeface="Calibri" panose="020F0502020204030204" pitchFamily="34" charset="0"/>
              </a:rPr>
              <a:t> Gaeilge SAS and the Maths SAS.</a:t>
            </a:r>
            <a:endParaRPr lang="en-GB" sz="18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GB" sz="1800" dirty="0">
                <a:effectLst/>
                <a:ea typeface="Calibri" panose="020F0502020204030204" pitchFamily="34" charset="0"/>
                <a:cs typeface="Calibri" panose="020F0502020204030204" pitchFamily="34" charset="0"/>
              </a:rPr>
              <a:t>The Total SAS range will be 138-282 with a mean (or average) of 200.</a:t>
            </a:r>
            <a:endParaRPr lang="en-GB" sz="1800" dirty="0">
              <a:effectLst/>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GB" sz="1800" i="1" dirty="0">
                <a:solidFill>
                  <a:srgbClr val="0070C0"/>
                </a:solidFill>
                <a:effectLst/>
                <a:ea typeface="Calibri" panose="020F0502020204030204" pitchFamily="34" charset="0"/>
                <a:cs typeface="Times New Roman" panose="02020603050405020304" pitchFamily="18" charset="0"/>
              </a:rPr>
              <a:t>A Standardised Age Score (SAS) takes account of a child’s age when he/she took the assessment, the number of correct answers and the degree of difficulty of the assessment. </a:t>
            </a:r>
          </a:p>
          <a:p>
            <a:pPr marL="0" indent="0" algn="just">
              <a:lnSpc>
                <a:spcPct val="107000"/>
              </a:lnSpc>
              <a:spcAft>
                <a:spcPts val="800"/>
              </a:spcAft>
              <a:buNone/>
            </a:pPr>
            <a:r>
              <a:rPr lang="en-GB" sz="1800" i="1" dirty="0">
                <a:ea typeface="Calibri" panose="020F0502020204030204" pitchFamily="34" charset="0"/>
                <a:cs typeface="Times New Roman" panose="02020603050405020304" pitchFamily="18" charset="0"/>
              </a:rPr>
              <a:t>Parents / Guardians</a:t>
            </a:r>
            <a:r>
              <a:rPr lang="en-GB" sz="1800" i="1" dirty="0">
                <a:effectLst/>
                <a:ea typeface="Calibri" panose="020F0502020204030204" pitchFamily="34" charset="0"/>
                <a:cs typeface="Times New Roman" panose="02020603050405020304" pitchFamily="18" charset="0"/>
              </a:rPr>
              <a:t> may be familiar with the scores from standardised tests used in their child’s primary school, e.g. Progress Test in English and / or Progress Test in Maths, which also use SAS.</a:t>
            </a:r>
            <a:endParaRPr lang="en-GB" sz="1900" dirty="0"/>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7531"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CC8B4B36-F9D7-F93B-8810-F00A02B09AF8}"/>
              </a:ext>
            </a:extLst>
          </p:cNvPr>
          <p:cNvSpPr>
            <a:spLocks noGrp="1"/>
          </p:cNvSpPr>
          <p:nvPr>
            <p:ph type="sldNum" sz="quarter" idx="12"/>
          </p:nvPr>
        </p:nvSpPr>
        <p:spPr/>
        <p:txBody>
          <a:bodyPr/>
          <a:lstStyle/>
          <a:p>
            <a:fld id="{0DA99461-0B27-48DD-AA52-EF709D76F84B}" type="slidenum">
              <a:rPr lang="en-GB" smtClean="0"/>
              <a:t>24</a:t>
            </a:fld>
            <a:endParaRPr lang="en-GB" dirty="0"/>
          </a:p>
        </p:txBody>
      </p:sp>
    </p:spTree>
    <p:extLst>
      <p:ext uri="{BB962C8B-B14F-4D97-AF65-F5344CB8AC3E}">
        <p14:creationId xmlns:p14="http://schemas.microsoft.com/office/powerpoint/2010/main" val="18847988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4400" b="1" dirty="0">
                <a:solidFill>
                  <a:srgbClr val="FF0000"/>
                </a:solidFill>
              </a:rPr>
              <a:t>SEAG Outcomes (3)</a:t>
            </a:r>
            <a:br>
              <a:rPr lang="en-GB" sz="4400" b="1" dirty="0">
                <a:solidFill>
                  <a:srgbClr val="7030A0"/>
                </a:solidFill>
              </a:rPr>
            </a:br>
            <a:r>
              <a:rPr lang="en-GB" sz="4400" b="1" dirty="0">
                <a:solidFill>
                  <a:srgbClr val="7030A0"/>
                </a:solidFill>
              </a:rPr>
              <a:t>                               </a:t>
            </a:r>
            <a:endParaRPr lang="en-GB"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839755" y="1795144"/>
            <a:ext cx="10504714" cy="4697729"/>
          </a:xfrm>
        </p:spPr>
        <p:txBody>
          <a:bodyPr>
            <a:normAutofit lnSpcReduction="10000"/>
          </a:bodyPr>
          <a:lstStyle/>
          <a:p>
            <a:pPr marL="0" indent="0">
              <a:lnSpc>
                <a:spcPct val="107000"/>
              </a:lnSpc>
              <a:spcAft>
                <a:spcPts val="800"/>
              </a:spcAft>
              <a:buNone/>
            </a:pPr>
            <a:r>
              <a:rPr lang="en-GB" sz="20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2. The Band</a:t>
            </a:r>
            <a:endParaRPr lang="en-GB"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800" b="1" dirty="0">
                <a:effectLst/>
                <a:latin typeface="Calibri" panose="020F0502020204030204" pitchFamily="34" charset="0"/>
                <a:ea typeface="Calibri" panose="020F0502020204030204" pitchFamily="34" charset="0"/>
                <a:cs typeface="Times New Roman" panose="02020603050405020304" pitchFamily="18" charset="0"/>
              </a:rPr>
              <a:t>There are six Bands.</a:t>
            </a:r>
          </a:p>
          <a:p>
            <a:pPr marL="342900" lvl="0" indent="-342900">
              <a:lnSpc>
                <a:spcPct val="107000"/>
              </a:lnSpc>
              <a:buFont typeface="Symbol" panose="05050102010706020507" pitchFamily="18" charset="2"/>
              <a:buChar char=""/>
            </a:pPr>
            <a:r>
              <a:rPr lang="en-GB" sz="1800" b="1" dirty="0">
                <a:effectLst/>
                <a:latin typeface="Calibri" panose="020F0502020204030204" pitchFamily="34" charset="0"/>
                <a:ea typeface="Calibri" panose="020F0502020204030204" pitchFamily="34" charset="0"/>
                <a:cs typeface="Times New Roman" panose="02020603050405020304" pitchFamily="18" charset="0"/>
              </a:rPr>
              <a:t>The Bands are designated as Band 1, Band 2, Band 3, Band 4, Band 5 and Band 6.</a:t>
            </a:r>
          </a:p>
          <a:p>
            <a:pPr marL="342900" lvl="0" indent="-342900">
              <a:lnSpc>
                <a:spcPct val="107000"/>
              </a:lnSpc>
              <a:spcAft>
                <a:spcPts val="8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Cohort Percentiles are used to determine the borderline for each Band (</a:t>
            </a:r>
            <a:r>
              <a:rPr lang="en-GB" sz="1800" dirty="0">
                <a:latin typeface="Calibri" panose="020F0502020204030204" pitchFamily="34" charset="0"/>
                <a:ea typeface="Calibri" panose="020F0502020204030204" pitchFamily="34" charset="0"/>
                <a:cs typeface="Times New Roman" panose="02020603050405020304" pitchFamily="18" charset="0"/>
              </a:rPr>
              <a:t>S</a:t>
            </a:r>
            <a:r>
              <a:rPr lang="en-GB" sz="1800" dirty="0">
                <a:effectLst/>
                <a:latin typeface="Calibri" panose="020F0502020204030204" pitchFamily="34" charset="0"/>
                <a:ea typeface="Calibri" panose="020F0502020204030204" pitchFamily="34" charset="0"/>
                <a:cs typeface="Times New Roman" panose="02020603050405020304" pitchFamily="18" charset="0"/>
              </a:rPr>
              <a:t>ee Outcomes (5).</a:t>
            </a:r>
          </a:p>
          <a:p>
            <a:pPr marL="342900" lvl="0" indent="-342900">
              <a:lnSpc>
                <a:spcPct val="107000"/>
              </a:lnSpc>
              <a:spcAft>
                <a:spcPts val="800"/>
              </a:spcAft>
              <a:buFont typeface="Symbol" panose="05050102010706020507" pitchFamily="18" charset="2"/>
              <a:buChar char=""/>
            </a:pPr>
            <a:endParaRPr lang="en-GB" sz="1800" dirty="0">
              <a:latin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endParaRPr lang="en-GB" sz="1800" dirty="0">
              <a:latin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endParaRPr lang="en-GB" sz="1800" dirty="0">
              <a:latin typeface="Calibri" panose="020F0502020204030204" pitchFamily="34" charset="0"/>
              <a:cs typeface="Times New Roman" panose="02020603050405020304" pitchFamily="18" charset="0"/>
            </a:endParaRPr>
          </a:p>
          <a:p>
            <a:pPr marL="0" lvl="0" indent="0">
              <a:lnSpc>
                <a:spcPct val="107000"/>
              </a:lnSpc>
              <a:spcAft>
                <a:spcPts val="800"/>
              </a:spcAft>
              <a:buNone/>
            </a:pPr>
            <a:endParaRPr lang="en-GB" sz="1800" dirty="0">
              <a:latin typeface="Calibri" panose="020F0502020204030204" pitchFamily="34" charset="0"/>
              <a:cs typeface="Times New Roman" panose="02020603050405020304" pitchFamily="18" charset="0"/>
            </a:endParaRPr>
          </a:p>
          <a:p>
            <a:pPr marL="0" lvl="0" indent="0">
              <a:lnSpc>
                <a:spcPct val="107000"/>
              </a:lnSpc>
              <a:spcAft>
                <a:spcPts val="800"/>
              </a:spcAft>
              <a:buNone/>
            </a:pPr>
            <a:r>
              <a:rPr lang="en-GB" sz="1700" i="1" dirty="0"/>
              <a:t>60%+ (Band 1) means pupils who are in the top 40% of those who sat the Assessment; 50-59% (Band 2) means pupils who are in the top 50% but not the top 40% of those who sat the Assessment, etc.</a:t>
            </a:r>
          </a:p>
          <a:p>
            <a:pPr marL="0" lvl="0" indent="0">
              <a:lnSpc>
                <a:spcPct val="107000"/>
              </a:lnSpc>
              <a:spcAft>
                <a:spcPts val="800"/>
              </a:spcAft>
              <a:buNone/>
            </a:pPr>
            <a:endParaRPr lang="en-GB" sz="1700" i="1" dirty="0"/>
          </a:p>
          <a:p>
            <a:pPr marL="0" indent="0">
              <a:buNone/>
            </a:pPr>
            <a:endParaRPr lang="en-GB" sz="1900" dirty="0">
              <a:solidFill>
                <a:schemeClr val="accent1"/>
              </a:solidFill>
            </a:endParaRPr>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7531" y="365126"/>
            <a:ext cx="2136658" cy="1109980"/>
          </a:xfrm>
          <a:prstGeom prst="rect">
            <a:avLst/>
          </a:prstGeom>
          <a:noFill/>
          <a:ln>
            <a:noFill/>
          </a:ln>
        </p:spPr>
      </p:pic>
      <p:graphicFrame>
        <p:nvGraphicFramePr>
          <p:cNvPr id="2" name="Table 1">
            <a:extLst>
              <a:ext uri="{FF2B5EF4-FFF2-40B4-BE49-F238E27FC236}">
                <a16:creationId xmlns:a16="http://schemas.microsoft.com/office/drawing/2014/main" id="{E47C9AF4-E287-30B2-8E31-42C255C93CB0}"/>
              </a:ext>
            </a:extLst>
          </p:cNvPr>
          <p:cNvGraphicFramePr>
            <a:graphicFrameLocks noGrp="1"/>
          </p:cNvGraphicFramePr>
          <p:nvPr>
            <p:extLst>
              <p:ext uri="{D42A27DB-BD31-4B8C-83A1-F6EECF244321}">
                <p14:modId xmlns:p14="http://schemas.microsoft.com/office/powerpoint/2010/main" val="442991326"/>
              </p:ext>
            </p:extLst>
          </p:nvPr>
        </p:nvGraphicFramePr>
        <p:xfrm>
          <a:off x="2435289" y="3708400"/>
          <a:ext cx="6505512" cy="1377733"/>
        </p:xfrm>
        <a:graphic>
          <a:graphicData uri="http://schemas.openxmlformats.org/drawingml/2006/table">
            <a:tbl>
              <a:tblPr firstRow="1" firstCol="1" bandRow="1">
                <a:tableStyleId>{5C22544A-7EE6-4342-B048-85BDC9FD1C3A}</a:tableStyleId>
              </a:tblPr>
              <a:tblGrid>
                <a:gridCol w="1206934">
                  <a:extLst>
                    <a:ext uri="{9D8B030D-6E8A-4147-A177-3AD203B41FA5}">
                      <a16:colId xmlns:a16="http://schemas.microsoft.com/office/drawing/2014/main" val="1093732100"/>
                    </a:ext>
                  </a:extLst>
                </a:gridCol>
                <a:gridCol w="882948">
                  <a:extLst>
                    <a:ext uri="{9D8B030D-6E8A-4147-A177-3AD203B41FA5}">
                      <a16:colId xmlns:a16="http://schemas.microsoft.com/office/drawing/2014/main" val="478417200"/>
                    </a:ext>
                  </a:extLst>
                </a:gridCol>
                <a:gridCol w="882948">
                  <a:extLst>
                    <a:ext uri="{9D8B030D-6E8A-4147-A177-3AD203B41FA5}">
                      <a16:colId xmlns:a16="http://schemas.microsoft.com/office/drawing/2014/main" val="2881350094"/>
                    </a:ext>
                  </a:extLst>
                </a:gridCol>
                <a:gridCol w="882948">
                  <a:extLst>
                    <a:ext uri="{9D8B030D-6E8A-4147-A177-3AD203B41FA5}">
                      <a16:colId xmlns:a16="http://schemas.microsoft.com/office/drawing/2014/main" val="1336503669"/>
                    </a:ext>
                  </a:extLst>
                </a:gridCol>
                <a:gridCol w="883838">
                  <a:extLst>
                    <a:ext uri="{9D8B030D-6E8A-4147-A177-3AD203B41FA5}">
                      <a16:colId xmlns:a16="http://schemas.microsoft.com/office/drawing/2014/main" val="3104979350"/>
                    </a:ext>
                  </a:extLst>
                </a:gridCol>
                <a:gridCol w="882948">
                  <a:extLst>
                    <a:ext uri="{9D8B030D-6E8A-4147-A177-3AD203B41FA5}">
                      <a16:colId xmlns:a16="http://schemas.microsoft.com/office/drawing/2014/main" val="3218425230"/>
                    </a:ext>
                  </a:extLst>
                </a:gridCol>
                <a:gridCol w="882948">
                  <a:extLst>
                    <a:ext uri="{9D8B030D-6E8A-4147-A177-3AD203B41FA5}">
                      <a16:colId xmlns:a16="http://schemas.microsoft.com/office/drawing/2014/main" val="2005468714"/>
                    </a:ext>
                  </a:extLst>
                </a:gridCol>
              </a:tblGrid>
              <a:tr h="565885">
                <a:tc>
                  <a:txBody>
                    <a:bodyPr/>
                    <a:lstStyle/>
                    <a:p>
                      <a:pPr algn="ctr">
                        <a:lnSpc>
                          <a:spcPct val="107000"/>
                        </a:lnSpc>
                        <a:spcAft>
                          <a:spcPts val="800"/>
                        </a:spcAft>
                      </a:pPr>
                      <a:endParaRPr lang="en-GB" sz="1800" dirty="0">
                        <a:effectLst/>
                      </a:endParaRPr>
                    </a:p>
                    <a:p>
                      <a:pPr algn="ctr">
                        <a:lnSpc>
                          <a:spcPct val="107000"/>
                        </a:lnSpc>
                        <a:spcAft>
                          <a:spcPts val="800"/>
                        </a:spcAft>
                      </a:pPr>
                      <a:r>
                        <a:rPr lang="en-GB" sz="1800" dirty="0">
                          <a:effectLst/>
                        </a:rPr>
                        <a:t>SEAG Band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endParaRPr lang="en-GB" sz="1800" dirty="0">
                        <a:effectLst/>
                      </a:endParaRPr>
                    </a:p>
                    <a:p>
                      <a:pPr algn="ctr">
                        <a:lnSpc>
                          <a:spcPct val="107000"/>
                        </a:lnSpc>
                        <a:spcAft>
                          <a:spcPts val="800"/>
                        </a:spcAft>
                      </a:pPr>
                      <a:r>
                        <a:rPr lang="en-GB" sz="1800" dirty="0">
                          <a:effectLst/>
                        </a:rPr>
                        <a:t>1</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endParaRPr lang="en-GB" sz="1800" dirty="0">
                        <a:effectLst/>
                      </a:endParaRPr>
                    </a:p>
                    <a:p>
                      <a:pPr algn="ctr">
                        <a:lnSpc>
                          <a:spcPct val="107000"/>
                        </a:lnSpc>
                        <a:spcAft>
                          <a:spcPts val="800"/>
                        </a:spcAft>
                      </a:pPr>
                      <a:r>
                        <a:rPr lang="en-GB" sz="1800" dirty="0">
                          <a:effectLst/>
                        </a:rPr>
                        <a:t>2</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endParaRPr lang="en-GB" sz="1800" dirty="0">
                        <a:effectLst/>
                      </a:endParaRPr>
                    </a:p>
                    <a:p>
                      <a:pPr algn="ctr">
                        <a:lnSpc>
                          <a:spcPct val="107000"/>
                        </a:lnSpc>
                        <a:spcAft>
                          <a:spcPts val="800"/>
                        </a:spcAft>
                      </a:pPr>
                      <a:r>
                        <a:rPr lang="en-GB" sz="1800" dirty="0">
                          <a:effectLst/>
                        </a:rPr>
                        <a:t>3</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endParaRPr lang="en-GB" sz="1800" dirty="0">
                        <a:effectLst/>
                      </a:endParaRPr>
                    </a:p>
                    <a:p>
                      <a:pPr algn="ctr">
                        <a:lnSpc>
                          <a:spcPct val="107000"/>
                        </a:lnSpc>
                        <a:spcAft>
                          <a:spcPts val="800"/>
                        </a:spcAft>
                      </a:pPr>
                      <a:r>
                        <a:rPr lang="en-GB" sz="1800" dirty="0">
                          <a:effectLst/>
                        </a:rPr>
                        <a:t>4</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endParaRPr lang="en-GB" sz="1800" dirty="0">
                        <a:effectLst/>
                      </a:endParaRPr>
                    </a:p>
                    <a:p>
                      <a:pPr algn="ctr">
                        <a:lnSpc>
                          <a:spcPct val="107000"/>
                        </a:lnSpc>
                        <a:spcAft>
                          <a:spcPts val="800"/>
                        </a:spcAft>
                      </a:pPr>
                      <a:r>
                        <a:rPr lang="en-GB" sz="1800" dirty="0">
                          <a:effectLst/>
                        </a:rPr>
                        <a:t>5</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endParaRPr lang="en-GB" sz="1800" dirty="0">
                        <a:effectLst/>
                      </a:endParaRPr>
                    </a:p>
                    <a:p>
                      <a:pPr algn="ctr">
                        <a:lnSpc>
                          <a:spcPct val="107000"/>
                        </a:lnSpc>
                        <a:spcAft>
                          <a:spcPts val="800"/>
                        </a:spcAft>
                      </a:pPr>
                      <a:r>
                        <a:rPr lang="en-GB" sz="1800" dirty="0">
                          <a:effectLst/>
                        </a:rPr>
                        <a:t>6</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41001843"/>
                  </a:ext>
                </a:extLst>
              </a:tr>
              <a:tr h="702156">
                <a:tc>
                  <a:txBody>
                    <a:bodyPr/>
                    <a:lstStyle/>
                    <a:p>
                      <a:pPr algn="ctr">
                        <a:lnSpc>
                          <a:spcPct val="107000"/>
                        </a:lnSpc>
                        <a:spcAft>
                          <a:spcPts val="800"/>
                        </a:spcAft>
                      </a:pPr>
                      <a:r>
                        <a:rPr lang="en-GB" sz="1800" dirty="0">
                          <a:effectLst/>
                        </a:rPr>
                        <a:t>Cohort </a:t>
                      </a:r>
                    </a:p>
                    <a:p>
                      <a:pPr algn="ctr">
                        <a:lnSpc>
                          <a:spcPct val="107000"/>
                        </a:lnSpc>
                        <a:spcAft>
                          <a:spcPts val="800"/>
                        </a:spcAft>
                      </a:pPr>
                      <a:r>
                        <a:rPr lang="en-GB" sz="1800" dirty="0">
                          <a:effectLst/>
                        </a:rPr>
                        <a:t>Percentile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endParaRPr lang="en-GB" sz="1800" b="1" dirty="0">
                        <a:effectLst/>
                      </a:endParaRPr>
                    </a:p>
                    <a:p>
                      <a:pPr algn="ctr">
                        <a:lnSpc>
                          <a:spcPct val="107000"/>
                        </a:lnSpc>
                        <a:spcAft>
                          <a:spcPts val="800"/>
                        </a:spcAft>
                      </a:pPr>
                      <a:r>
                        <a:rPr lang="en-GB" sz="1800" b="1" dirty="0">
                          <a:effectLst/>
                        </a:rPr>
                        <a:t>60%+</a:t>
                      </a:r>
                      <a:endParaRPr lang="en-GB"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endParaRPr lang="en-GB" sz="1800" b="1" dirty="0">
                        <a:effectLst/>
                      </a:endParaRPr>
                    </a:p>
                    <a:p>
                      <a:pPr algn="ctr">
                        <a:lnSpc>
                          <a:spcPct val="107000"/>
                        </a:lnSpc>
                        <a:spcAft>
                          <a:spcPts val="800"/>
                        </a:spcAft>
                      </a:pPr>
                      <a:r>
                        <a:rPr lang="en-GB" sz="1800" b="1" dirty="0">
                          <a:effectLst/>
                        </a:rPr>
                        <a:t>50-59%</a:t>
                      </a:r>
                      <a:endParaRPr lang="en-GB"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endParaRPr lang="en-GB" sz="1800" b="1" dirty="0">
                        <a:effectLst/>
                      </a:endParaRPr>
                    </a:p>
                    <a:p>
                      <a:pPr algn="ctr">
                        <a:lnSpc>
                          <a:spcPct val="107000"/>
                        </a:lnSpc>
                        <a:spcAft>
                          <a:spcPts val="800"/>
                        </a:spcAft>
                      </a:pPr>
                      <a:r>
                        <a:rPr lang="en-GB" sz="1800" b="1" dirty="0">
                          <a:effectLst/>
                        </a:rPr>
                        <a:t>40-49%</a:t>
                      </a:r>
                      <a:endParaRPr lang="en-GB"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endParaRPr lang="en-GB" sz="1800" b="1" dirty="0">
                        <a:effectLst/>
                      </a:endParaRPr>
                    </a:p>
                    <a:p>
                      <a:pPr algn="ctr">
                        <a:lnSpc>
                          <a:spcPct val="107000"/>
                        </a:lnSpc>
                        <a:spcAft>
                          <a:spcPts val="800"/>
                        </a:spcAft>
                      </a:pPr>
                      <a:r>
                        <a:rPr lang="en-GB" sz="1800" b="1" dirty="0">
                          <a:effectLst/>
                        </a:rPr>
                        <a:t>30-39%</a:t>
                      </a:r>
                      <a:endParaRPr lang="en-GB"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endParaRPr lang="en-GB" sz="1800" b="1" dirty="0">
                        <a:effectLst/>
                      </a:endParaRPr>
                    </a:p>
                    <a:p>
                      <a:pPr algn="ctr">
                        <a:lnSpc>
                          <a:spcPct val="107000"/>
                        </a:lnSpc>
                        <a:spcAft>
                          <a:spcPts val="800"/>
                        </a:spcAft>
                      </a:pPr>
                      <a:r>
                        <a:rPr lang="en-GB" sz="1800" b="1" dirty="0">
                          <a:effectLst/>
                        </a:rPr>
                        <a:t>20-29%</a:t>
                      </a:r>
                      <a:endParaRPr lang="en-GB"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endParaRPr lang="en-GB" sz="1800" b="1" dirty="0">
                        <a:effectLst/>
                      </a:endParaRPr>
                    </a:p>
                    <a:p>
                      <a:pPr algn="ctr">
                        <a:lnSpc>
                          <a:spcPct val="107000"/>
                        </a:lnSpc>
                        <a:spcAft>
                          <a:spcPts val="800"/>
                        </a:spcAft>
                      </a:pPr>
                      <a:r>
                        <a:rPr lang="en-GB" sz="1800" b="1" dirty="0">
                          <a:effectLst/>
                        </a:rPr>
                        <a:t>&lt;20%</a:t>
                      </a:r>
                      <a:endParaRPr lang="en-GB"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41161765"/>
                  </a:ext>
                </a:extLst>
              </a:tr>
            </a:tbl>
          </a:graphicData>
        </a:graphic>
      </p:graphicFrame>
      <p:sp>
        <p:nvSpPr>
          <p:cNvPr id="3" name="Rectangle 1">
            <a:extLst>
              <a:ext uri="{FF2B5EF4-FFF2-40B4-BE49-F238E27FC236}">
                <a16:creationId xmlns:a16="http://schemas.microsoft.com/office/drawing/2014/main" id="{4F6A8D86-73B9-B915-4B5A-D70C402169A4}"/>
              </a:ext>
            </a:extLst>
          </p:cNvPr>
          <p:cNvSpPr>
            <a:spLocks noChangeArrowheads="1"/>
          </p:cNvSpPr>
          <p:nvPr/>
        </p:nvSpPr>
        <p:spPr bwMode="auto">
          <a:xfrm rot="21396716">
            <a:off x="1142151" y="4976824"/>
            <a:ext cx="45719"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8" name="Slide Number Placeholder 7">
            <a:extLst>
              <a:ext uri="{FF2B5EF4-FFF2-40B4-BE49-F238E27FC236}">
                <a16:creationId xmlns:a16="http://schemas.microsoft.com/office/drawing/2014/main" id="{F418259A-7A4F-5082-AAB2-6DF1A0ECE47D}"/>
              </a:ext>
            </a:extLst>
          </p:cNvPr>
          <p:cNvSpPr>
            <a:spLocks noGrp="1"/>
          </p:cNvSpPr>
          <p:nvPr>
            <p:ph type="sldNum" sz="quarter" idx="12"/>
          </p:nvPr>
        </p:nvSpPr>
        <p:spPr/>
        <p:txBody>
          <a:bodyPr/>
          <a:lstStyle/>
          <a:p>
            <a:fld id="{0DA99461-0B27-48DD-AA52-EF709D76F84B}" type="slidenum">
              <a:rPr lang="en-GB" smtClean="0"/>
              <a:t>25</a:t>
            </a:fld>
            <a:endParaRPr lang="en-GB" dirty="0"/>
          </a:p>
        </p:txBody>
      </p:sp>
    </p:spTree>
    <p:extLst>
      <p:ext uri="{BB962C8B-B14F-4D97-AF65-F5344CB8AC3E}">
        <p14:creationId xmlns:p14="http://schemas.microsoft.com/office/powerpoint/2010/main" val="13860637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4400" b="1" dirty="0">
                <a:solidFill>
                  <a:srgbClr val="FF0000"/>
                </a:solidFill>
              </a:rPr>
              <a:t>SEAG Outcomes (4)</a:t>
            </a:r>
            <a:br>
              <a:rPr lang="en-GB" sz="4400" b="1" dirty="0">
                <a:solidFill>
                  <a:srgbClr val="7030A0"/>
                </a:solidFill>
              </a:rPr>
            </a:br>
            <a:r>
              <a:rPr lang="en-GB" sz="4400" b="1" dirty="0">
                <a:solidFill>
                  <a:srgbClr val="7030A0"/>
                </a:solidFill>
              </a:rPr>
              <a:t>                               </a:t>
            </a:r>
            <a:endParaRPr lang="en-GB"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839755" y="1795145"/>
            <a:ext cx="10504714" cy="4351338"/>
          </a:xfrm>
        </p:spPr>
        <p:txBody>
          <a:bodyPr>
            <a:normAutofit fontScale="92500" lnSpcReduction="20000"/>
          </a:bodyPr>
          <a:lstStyle/>
          <a:p>
            <a:pPr marL="0" indent="0">
              <a:lnSpc>
                <a:spcPct val="107000"/>
              </a:lnSpc>
              <a:spcAft>
                <a:spcPts val="800"/>
              </a:spcAft>
              <a:buNone/>
            </a:pPr>
            <a:r>
              <a:rPr lang="en-GB" sz="2000" b="1"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3.  The English </a:t>
            </a:r>
            <a:r>
              <a:rPr lang="en-GB" sz="2000" b="1" dirty="0">
                <a:solidFill>
                  <a:srgbClr val="0070C0"/>
                </a:solidFill>
                <a:latin typeface="Calibri" panose="020F0502020204030204" pitchFamily="34" charset="0"/>
                <a:ea typeface="Calibri" panose="020F0502020204030204" pitchFamily="34" charset="0"/>
                <a:cs typeface="Calibri" panose="020F0502020204030204" pitchFamily="34" charset="0"/>
              </a:rPr>
              <a:t>/ Gaeilge</a:t>
            </a:r>
            <a:r>
              <a:rPr lang="en-GB" sz="2000" b="1"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 SAS</a:t>
            </a:r>
            <a:endParaRPr lang="en-GB"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2000" dirty="0">
                <a:effectLst/>
                <a:latin typeface="Calibri" panose="020F0502020204030204" pitchFamily="34" charset="0"/>
                <a:ea typeface="Calibri" panose="020F0502020204030204" pitchFamily="34" charset="0"/>
                <a:cs typeface="Calibri" panose="020F0502020204030204" pitchFamily="34" charset="0"/>
              </a:rPr>
              <a:t>This is the Standardised Age Score based on answers to the 56 English (or Gaeilge) questions.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2000"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The English </a:t>
            </a:r>
            <a:r>
              <a:rPr lang="en-GB" sz="2000" dirty="0">
                <a:solidFill>
                  <a:srgbClr val="0070C0"/>
                </a:solidFill>
                <a:latin typeface="Calibri" panose="020F0502020204030204" pitchFamily="34" charset="0"/>
                <a:ea typeface="Calibri" panose="020F0502020204030204" pitchFamily="34" charset="0"/>
                <a:cs typeface="Calibri" panose="020F0502020204030204" pitchFamily="34" charset="0"/>
              </a:rPr>
              <a:t>/</a:t>
            </a:r>
            <a:r>
              <a:rPr lang="en-GB" sz="2000"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 </a:t>
            </a:r>
            <a:r>
              <a:rPr lang="en-GB" sz="2000" dirty="0">
                <a:solidFill>
                  <a:srgbClr val="0070C0"/>
                </a:solidFill>
                <a:latin typeface="Calibri" panose="020F0502020204030204" pitchFamily="34" charset="0"/>
                <a:ea typeface="Calibri" panose="020F0502020204030204" pitchFamily="34" charset="0"/>
                <a:cs typeface="Calibri" panose="020F0502020204030204" pitchFamily="34" charset="0"/>
              </a:rPr>
              <a:t>Gaeilge</a:t>
            </a:r>
            <a:r>
              <a:rPr lang="en-GB" sz="2000"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 SAS range is 69-141 with a mean (or average) of 100.</a:t>
            </a:r>
            <a:endParaRPr lang="en-GB"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20000"/>
              </a:lnSpc>
              <a:spcAft>
                <a:spcPts val="800"/>
              </a:spcAft>
              <a:buFont typeface="Symbol" panose="05050102010706020507" pitchFamily="18" charset="2"/>
              <a:buChar char=""/>
            </a:pPr>
            <a:r>
              <a:rPr lang="en-GB" sz="2000" dirty="0">
                <a:effectLst/>
                <a:latin typeface="Calibri" panose="020F0502020204030204" pitchFamily="34" charset="0"/>
                <a:ea typeface="Calibri" panose="020F0502020204030204" pitchFamily="34" charset="0"/>
                <a:cs typeface="Calibri" panose="020F0502020204030204" pitchFamily="34" charset="0"/>
              </a:rPr>
              <a:t>The English </a:t>
            </a:r>
            <a:r>
              <a:rPr lang="en-GB" sz="2000" dirty="0">
                <a:latin typeface="Calibri" panose="020F0502020204030204" pitchFamily="34" charset="0"/>
                <a:ea typeface="Calibri" panose="020F0502020204030204" pitchFamily="34" charset="0"/>
                <a:cs typeface="Calibri" panose="020F0502020204030204" pitchFamily="34" charset="0"/>
              </a:rPr>
              <a:t>/</a:t>
            </a:r>
            <a:r>
              <a:rPr lang="en-GB" sz="2000" dirty="0">
                <a:effectLst/>
                <a:latin typeface="Calibri" panose="020F0502020204030204" pitchFamily="34" charset="0"/>
                <a:ea typeface="Calibri" panose="020F0502020204030204" pitchFamily="34" charset="0"/>
                <a:cs typeface="Calibri" panose="020F0502020204030204" pitchFamily="34" charset="0"/>
              </a:rPr>
              <a:t> </a:t>
            </a:r>
            <a:r>
              <a:rPr lang="en-GB" sz="2000" dirty="0">
                <a:latin typeface="Calibri" panose="020F0502020204030204" pitchFamily="34" charset="0"/>
                <a:ea typeface="Calibri" panose="020F0502020204030204" pitchFamily="34" charset="0"/>
                <a:cs typeface="Calibri" panose="020F0502020204030204" pitchFamily="34" charset="0"/>
              </a:rPr>
              <a:t>Gaeilge</a:t>
            </a:r>
            <a:r>
              <a:rPr lang="en-GB" sz="2000" dirty="0">
                <a:effectLst/>
                <a:latin typeface="Calibri" panose="020F0502020204030204" pitchFamily="34" charset="0"/>
                <a:ea typeface="Calibri" panose="020F0502020204030204" pitchFamily="34" charset="0"/>
                <a:cs typeface="Calibri" panose="020F0502020204030204" pitchFamily="34" charset="0"/>
              </a:rPr>
              <a:t> SAS is provided to inform parents as to how their children have performed in this aspect of the Entrance Assessment.</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2000" b="1"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4.  The Maths SAS</a:t>
            </a:r>
            <a:endParaRPr lang="en-GB"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GB" sz="2000" dirty="0">
                <a:effectLst/>
                <a:latin typeface="Calibri" panose="020F0502020204030204" pitchFamily="34" charset="0"/>
                <a:ea typeface="Calibri" panose="020F0502020204030204" pitchFamily="34" charset="0"/>
                <a:cs typeface="Calibri" panose="020F0502020204030204" pitchFamily="34" charset="0"/>
              </a:rPr>
              <a:t>This is the Standardised Age Score based on answers to the 56 Maths questions.</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GB" sz="2000"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The Maths SAS range is 69-141 with a mean (or average) of 100.</a:t>
            </a:r>
            <a:endParaRPr lang="en-GB"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20000"/>
              </a:lnSpc>
              <a:spcAft>
                <a:spcPts val="800"/>
              </a:spcAft>
              <a:buFont typeface="Symbol" panose="05050102010706020507" pitchFamily="18" charset="2"/>
              <a:buChar char=""/>
            </a:pPr>
            <a:r>
              <a:rPr lang="en-GB" sz="2000" dirty="0">
                <a:effectLst/>
                <a:latin typeface="Calibri" panose="020F0502020204030204" pitchFamily="34" charset="0"/>
                <a:ea typeface="Calibri" panose="020F0502020204030204" pitchFamily="34" charset="0"/>
                <a:cs typeface="Calibri" panose="020F0502020204030204" pitchFamily="34" charset="0"/>
              </a:rPr>
              <a:t>The Maths SAS is provided to inform parents as to how their children have performed in this aspect of the Entrance Assessment.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900" dirty="0"/>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7531"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9E800DDB-23FD-E60B-8168-B9DF8C19E342}"/>
              </a:ext>
            </a:extLst>
          </p:cNvPr>
          <p:cNvSpPr>
            <a:spLocks noGrp="1"/>
          </p:cNvSpPr>
          <p:nvPr>
            <p:ph type="sldNum" sz="quarter" idx="12"/>
          </p:nvPr>
        </p:nvSpPr>
        <p:spPr/>
        <p:txBody>
          <a:bodyPr/>
          <a:lstStyle/>
          <a:p>
            <a:fld id="{0DA99461-0B27-48DD-AA52-EF709D76F84B}" type="slidenum">
              <a:rPr lang="en-GB" smtClean="0"/>
              <a:t>26</a:t>
            </a:fld>
            <a:endParaRPr lang="en-GB" dirty="0"/>
          </a:p>
        </p:txBody>
      </p:sp>
    </p:spTree>
    <p:extLst>
      <p:ext uri="{BB962C8B-B14F-4D97-AF65-F5344CB8AC3E}">
        <p14:creationId xmlns:p14="http://schemas.microsoft.com/office/powerpoint/2010/main" val="40320954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4400" b="1" dirty="0">
                <a:solidFill>
                  <a:srgbClr val="FF0000"/>
                </a:solidFill>
              </a:rPr>
              <a:t>SEAG Outcomes (5)</a:t>
            </a:r>
            <a:br>
              <a:rPr lang="en-GB" sz="4400" b="1" dirty="0">
                <a:solidFill>
                  <a:srgbClr val="7030A0"/>
                </a:solidFill>
              </a:rPr>
            </a:br>
            <a:r>
              <a:rPr lang="en-GB" sz="4400" b="1" dirty="0">
                <a:solidFill>
                  <a:srgbClr val="7030A0"/>
                </a:solidFill>
              </a:rPr>
              <a:t>                               </a:t>
            </a:r>
            <a:endParaRPr lang="en-GB"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839755" y="1795145"/>
            <a:ext cx="10504714" cy="4351338"/>
          </a:xfrm>
        </p:spPr>
        <p:txBody>
          <a:bodyPr>
            <a:normAutofit/>
          </a:bodyPr>
          <a:lstStyle/>
          <a:p>
            <a:pPr marL="0" indent="0">
              <a:lnSpc>
                <a:spcPct val="107000"/>
              </a:lnSpc>
              <a:spcAft>
                <a:spcPts val="800"/>
              </a:spcAft>
              <a:buNone/>
            </a:pPr>
            <a:r>
              <a:rPr lang="en-GB" sz="1800" b="1"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5.    Information about the Cohort* Percentile Ranking (CPR)</a:t>
            </a:r>
            <a:endParaRPr lang="en-GB" sz="18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60%+     (Band 1) means that the pupil’s outcomes are in the top 40% of those who sat the Assessment</a:t>
            </a:r>
            <a:r>
              <a:rPr lang="en-GB" sz="1800" dirty="0">
                <a:latin typeface="Calibri" panose="020F0502020204030204" pitchFamily="34" charset="0"/>
                <a:ea typeface="Calibri" panose="020F0502020204030204" pitchFamily="34" charset="0"/>
                <a:cs typeface="Calibri" panose="020F0502020204030204" pitchFamily="34" charset="0"/>
              </a:rPr>
              <a: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50-59% (Band 2) - outcomes are outside the top 40% but in the top 50% of those who sat the Assessment.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40-49% (Band 3) - outcomes are outside the top 50% but in the top 60% of those who sat the Assessment.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30-39% (Band 4) - outcomes are outside the top 60% but in the top 70% of those who sat the Assessment.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20-29% (Band 5) - outcomes are outside the top 70% but in the top 80% of those who sat the Assessment.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&lt;20%     (Band 6) - the pupil’s outcomes are outside the top 80% of those who sat the Assessment.</a:t>
            </a:r>
          </a:p>
          <a:p>
            <a:pPr marL="0" lvl="0" indent="0">
              <a:lnSpc>
                <a:spcPct val="107000"/>
              </a:lnSpc>
              <a:spcAft>
                <a:spcPts val="800"/>
              </a:spcAft>
              <a:buNone/>
            </a:pPr>
            <a:r>
              <a:rPr lang="en-GB" sz="1800" dirty="0">
                <a:solidFill>
                  <a:srgbClr val="0070C0"/>
                </a:solidFill>
                <a:latin typeface="Calibri" panose="020F0502020204030204" pitchFamily="34" charset="0"/>
                <a:ea typeface="Calibri" panose="020F0502020204030204" pitchFamily="34" charset="0"/>
                <a:cs typeface="Calibri" panose="020F0502020204030204" pitchFamily="34" charset="0"/>
              </a:rPr>
              <a:t>* “</a:t>
            </a:r>
            <a:r>
              <a:rPr lang="en-GB" sz="1800" i="1" dirty="0">
                <a:solidFill>
                  <a:srgbClr val="0070C0"/>
                </a:solidFill>
                <a:latin typeface="Calibri" panose="020F0502020204030204" pitchFamily="34" charset="0"/>
                <a:ea typeface="Calibri" panose="020F0502020204030204" pitchFamily="34" charset="0"/>
                <a:cs typeface="Calibri" panose="020F0502020204030204" pitchFamily="34" charset="0"/>
              </a:rPr>
              <a:t>Cohort” means everyone who sits the SEAG 2026 Entrance Assessment.</a:t>
            </a:r>
            <a:endParaRPr lang="en-GB" sz="1900" i="1" dirty="0">
              <a:solidFill>
                <a:srgbClr val="0070C0"/>
              </a:solidFill>
            </a:endParaRPr>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7531"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DEF6E272-3F10-4291-242A-E02520CC61FF}"/>
              </a:ext>
            </a:extLst>
          </p:cNvPr>
          <p:cNvSpPr>
            <a:spLocks noGrp="1"/>
          </p:cNvSpPr>
          <p:nvPr>
            <p:ph type="sldNum" sz="quarter" idx="12"/>
          </p:nvPr>
        </p:nvSpPr>
        <p:spPr/>
        <p:txBody>
          <a:bodyPr/>
          <a:lstStyle/>
          <a:p>
            <a:fld id="{0DA99461-0B27-48DD-AA52-EF709D76F84B}" type="slidenum">
              <a:rPr lang="en-GB" smtClean="0"/>
              <a:t>27</a:t>
            </a:fld>
            <a:endParaRPr lang="en-GB" dirty="0"/>
          </a:p>
        </p:txBody>
      </p:sp>
    </p:spTree>
    <p:extLst>
      <p:ext uri="{BB962C8B-B14F-4D97-AF65-F5344CB8AC3E}">
        <p14:creationId xmlns:p14="http://schemas.microsoft.com/office/powerpoint/2010/main" val="31612815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4400" b="1" dirty="0">
                <a:solidFill>
                  <a:srgbClr val="FF0000"/>
                </a:solidFill>
              </a:rPr>
              <a:t>SEAG Outcomes (6)</a:t>
            </a:r>
            <a:br>
              <a:rPr lang="en-GB" sz="4400" b="1" dirty="0">
                <a:solidFill>
                  <a:srgbClr val="7030A0"/>
                </a:solidFill>
              </a:rPr>
            </a:br>
            <a:r>
              <a:rPr lang="en-GB" sz="4400" b="1" dirty="0">
                <a:solidFill>
                  <a:srgbClr val="7030A0"/>
                </a:solidFill>
              </a:rPr>
              <a:t>                               </a:t>
            </a:r>
            <a:endParaRPr lang="en-GB"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839755" y="1701845"/>
            <a:ext cx="10504714" cy="4456365"/>
          </a:xfrm>
        </p:spPr>
        <p:txBody>
          <a:bodyPr>
            <a:normAutofit fontScale="85000" lnSpcReduction="10000"/>
          </a:bodyPr>
          <a:lstStyle/>
          <a:p>
            <a:pPr marL="0" indent="0" algn="just">
              <a:lnSpc>
                <a:spcPct val="107000"/>
              </a:lnSpc>
              <a:spcAft>
                <a:spcPts val="600"/>
              </a:spcAft>
              <a:buNone/>
            </a:pPr>
            <a:r>
              <a:rPr lang="en-GB" sz="2000" b="1" dirty="0">
                <a:solidFill>
                  <a:srgbClr val="0070C0"/>
                </a:solidFill>
                <a:effectLst/>
                <a:ea typeface="Calibri" panose="020F0502020204030204" pitchFamily="34" charset="0"/>
                <a:cs typeface="Calibri" panose="020F0502020204030204" pitchFamily="34" charset="0"/>
              </a:rPr>
              <a:t>        SEAG provides parents with </a:t>
            </a:r>
            <a:r>
              <a:rPr lang="en-GB" sz="2000" b="1" u="sng" dirty="0">
                <a:solidFill>
                  <a:srgbClr val="0070C0"/>
                </a:solidFill>
                <a:effectLst/>
                <a:ea typeface="Calibri" panose="020F0502020204030204" pitchFamily="34" charset="0"/>
                <a:cs typeface="Calibri" panose="020F0502020204030204" pitchFamily="34" charset="0"/>
              </a:rPr>
              <a:t>all the Outcomes information </a:t>
            </a:r>
            <a:r>
              <a:rPr lang="en-GB" sz="2000" b="1" dirty="0">
                <a:solidFill>
                  <a:srgbClr val="0070C0"/>
                </a:solidFill>
                <a:effectLst/>
                <a:ea typeface="Calibri" panose="020F0502020204030204" pitchFamily="34" charset="0"/>
                <a:cs typeface="Calibri" panose="020F0502020204030204" pitchFamily="34" charset="0"/>
              </a:rPr>
              <a:t>we hold about their child.</a:t>
            </a:r>
          </a:p>
          <a:p>
            <a:pPr algn="just">
              <a:lnSpc>
                <a:spcPct val="107000"/>
              </a:lnSpc>
              <a:spcAft>
                <a:spcPts val="600"/>
              </a:spcAft>
            </a:pPr>
            <a:r>
              <a:rPr lang="en-GB" sz="2000" b="1" dirty="0">
                <a:ea typeface="Calibri" panose="020F0502020204030204" pitchFamily="34" charset="0"/>
                <a:cs typeface="Calibri" panose="020F0502020204030204" pitchFamily="34" charset="0"/>
              </a:rPr>
              <a:t>In addition to the 5 main Outcomes there are 12 “raw score” Outcomes.</a:t>
            </a:r>
          </a:p>
          <a:p>
            <a:pPr algn="just">
              <a:lnSpc>
                <a:spcPct val="107000"/>
              </a:lnSpc>
              <a:spcAft>
                <a:spcPts val="600"/>
              </a:spcAft>
            </a:pPr>
            <a:endParaRPr lang="en-GB" sz="2000" b="1" dirty="0">
              <a:effectLst/>
              <a:ea typeface="Calibri" panose="020F0502020204030204" pitchFamily="34" charset="0"/>
              <a:cs typeface="Calibri" panose="020F0502020204030204" pitchFamily="34" charset="0"/>
            </a:endParaRPr>
          </a:p>
          <a:p>
            <a:pPr algn="just">
              <a:lnSpc>
                <a:spcPct val="107000"/>
              </a:lnSpc>
              <a:spcAft>
                <a:spcPts val="600"/>
              </a:spcAft>
            </a:pPr>
            <a:endParaRPr lang="en-GB" sz="2000" b="1" dirty="0">
              <a:ea typeface="Calibri" panose="020F0502020204030204" pitchFamily="34" charset="0"/>
              <a:cs typeface="Calibri" panose="020F0502020204030204" pitchFamily="34" charset="0"/>
            </a:endParaRPr>
          </a:p>
          <a:p>
            <a:pPr algn="just">
              <a:lnSpc>
                <a:spcPct val="107000"/>
              </a:lnSpc>
              <a:spcAft>
                <a:spcPts val="600"/>
              </a:spcAft>
            </a:pPr>
            <a:endParaRPr lang="en-GB" sz="2000" b="1" dirty="0">
              <a:effectLst/>
              <a:ea typeface="Calibri" panose="020F0502020204030204" pitchFamily="34" charset="0"/>
              <a:cs typeface="Calibri" panose="020F0502020204030204" pitchFamily="34" charset="0"/>
            </a:endParaRPr>
          </a:p>
          <a:p>
            <a:pPr algn="just">
              <a:lnSpc>
                <a:spcPct val="107000"/>
              </a:lnSpc>
              <a:spcAft>
                <a:spcPts val="600"/>
              </a:spcAft>
            </a:pPr>
            <a:endParaRPr lang="en-GB" sz="2000" b="1" dirty="0">
              <a:effectLst/>
              <a:ea typeface="Calibri" panose="020F0502020204030204" pitchFamily="34" charset="0"/>
              <a:cs typeface="Calibri" panose="020F0502020204030204" pitchFamily="34" charset="0"/>
            </a:endParaRPr>
          </a:p>
          <a:p>
            <a:pPr algn="just">
              <a:lnSpc>
                <a:spcPct val="107000"/>
              </a:lnSpc>
              <a:spcAft>
                <a:spcPts val="600"/>
              </a:spcAft>
            </a:pPr>
            <a:r>
              <a:rPr lang="en-GB" sz="2000" b="1" dirty="0">
                <a:solidFill>
                  <a:srgbClr val="FF0000"/>
                </a:solidFill>
                <a:ea typeface="Calibri" panose="020F0502020204030204" pitchFamily="34" charset="0"/>
                <a:cs typeface="Calibri" panose="020F0502020204030204" pitchFamily="34" charset="0"/>
              </a:rPr>
              <a:t>The 5 main Outcomes are standardised and take account of how a child performed in their English / Gaeilge and in their Maths </a:t>
            </a:r>
            <a:r>
              <a:rPr lang="en-GB" sz="2000" b="1" u="sng" dirty="0">
                <a:solidFill>
                  <a:srgbClr val="FF0000"/>
                </a:solidFill>
                <a:ea typeface="Calibri" panose="020F0502020204030204" pitchFamily="34" charset="0"/>
                <a:cs typeface="Calibri" panose="020F0502020204030204" pitchFamily="34" charset="0"/>
              </a:rPr>
              <a:t>when compared with all the other pupils </a:t>
            </a:r>
            <a:r>
              <a:rPr lang="en-GB" sz="2000" b="1" dirty="0">
                <a:solidFill>
                  <a:srgbClr val="FF0000"/>
                </a:solidFill>
                <a:ea typeface="Calibri" panose="020F0502020204030204" pitchFamily="34" charset="0"/>
                <a:cs typeface="Calibri" panose="020F0502020204030204" pitchFamily="34" charset="0"/>
              </a:rPr>
              <a:t>who sat the Assessment - “the cohort”.</a:t>
            </a:r>
          </a:p>
          <a:p>
            <a:pPr algn="just">
              <a:lnSpc>
                <a:spcPct val="107000"/>
              </a:lnSpc>
              <a:spcAft>
                <a:spcPts val="600"/>
              </a:spcAft>
            </a:pPr>
            <a:r>
              <a:rPr lang="en-GB" sz="2000" b="1" dirty="0">
                <a:solidFill>
                  <a:srgbClr val="0070C0"/>
                </a:solidFill>
                <a:effectLst/>
                <a:ea typeface="Calibri" panose="020F0502020204030204" pitchFamily="34" charset="0"/>
                <a:cs typeface="Calibri" panose="020F0502020204030204" pitchFamily="34" charset="0"/>
              </a:rPr>
              <a:t>The “raw score” outcomes are not standardised. They tell how many questions a child answered correctly, </a:t>
            </a:r>
            <a:r>
              <a:rPr lang="en-GB" sz="2000" b="1" u="sng" dirty="0">
                <a:solidFill>
                  <a:srgbClr val="0070C0"/>
                </a:solidFill>
                <a:effectLst/>
                <a:ea typeface="Calibri" panose="020F0502020204030204" pitchFamily="34" charset="0"/>
                <a:cs typeface="Calibri" panose="020F0502020204030204" pitchFamily="34" charset="0"/>
              </a:rPr>
              <a:t>but provide</a:t>
            </a:r>
            <a:r>
              <a:rPr lang="en-GB" sz="2000" b="1" u="sng" dirty="0">
                <a:solidFill>
                  <a:srgbClr val="0070C0"/>
                </a:solidFill>
                <a:ea typeface="Calibri" panose="020F0502020204030204" pitchFamily="34" charset="0"/>
                <a:cs typeface="Calibri" panose="020F0502020204030204" pitchFamily="34" charset="0"/>
              </a:rPr>
              <a:t> no </a:t>
            </a:r>
            <a:r>
              <a:rPr lang="en-GB" sz="2000" b="1" u="sng" dirty="0">
                <a:solidFill>
                  <a:srgbClr val="0070C0"/>
                </a:solidFill>
                <a:effectLst/>
                <a:ea typeface="Calibri" panose="020F0502020204030204" pitchFamily="34" charset="0"/>
                <a:cs typeface="Calibri" panose="020F0502020204030204" pitchFamily="34" charset="0"/>
              </a:rPr>
              <a:t>information as to how those scores compare with those of all the pupils </a:t>
            </a:r>
            <a:r>
              <a:rPr lang="en-GB" sz="2000" b="1" dirty="0">
                <a:solidFill>
                  <a:srgbClr val="0070C0"/>
                </a:solidFill>
                <a:effectLst/>
                <a:ea typeface="Calibri" panose="020F0502020204030204" pitchFamily="34" charset="0"/>
                <a:cs typeface="Calibri" panose="020F0502020204030204" pitchFamily="34" charset="0"/>
              </a:rPr>
              <a:t>who sat the Assessment.</a:t>
            </a:r>
          </a:p>
          <a:p>
            <a:pPr marL="0" indent="0" algn="just">
              <a:lnSpc>
                <a:spcPct val="107000"/>
              </a:lnSpc>
              <a:spcAft>
                <a:spcPts val="600"/>
              </a:spcAft>
              <a:buNone/>
            </a:pPr>
            <a:endParaRPr lang="en-GB" sz="2000" b="1" dirty="0">
              <a:effectLst/>
              <a:ea typeface="Calibri" panose="020F0502020204030204" pitchFamily="34" charset="0"/>
              <a:cs typeface="Calibri" panose="020F0502020204030204" pitchFamily="34" charset="0"/>
            </a:endParaRPr>
          </a:p>
          <a:p>
            <a:pPr algn="just">
              <a:lnSpc>
                <a:spcPct val="107000"/>
              </a:lnSpc>
              <a:spcAft>
                <a:spcPts val="600"/>
              </a:spcAft>
            </a:pPr>
            <a:endParaRPr lang="en-GB" sz="2000" dirty="0">
              <a:solidFill>
                <a:srgbClr val="0070C0"/>
              </a:solidFill>
              <a:effectLst/>
              <a:ea typeface="Calibri" panose="020F0502020204030204" pitchFamily="34" charset="0"/>
              <a:cs typeface="Times New Roman" panose="02020603050405020304" pitchFamily="18" charset="0"/>
            </a:endParaRPr>
          </a:p>
          <a:p>
            <a:pPr algn="just">
              <a:lnSpc>
                <a:spcPct val="120000"/>
              </a:lnSpc>
              <a:spcAft>
                <a:spcPts val="800"/>
              </a:spcAft>
            </a:pPr>
            <a:endParaRPr lang="en-GB" sz="4600" dirty="0">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7531"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1B046F30-6F2A-1C3A-5BF1-A77C2922267A}"/>
              </a:ext>
            </a:extLst>
          </p:cNvPr>
          <p:cNvSpPr>
            <a:spLocks noGrp="1"/>
          </p:cNvSpPr>
          <p:nvPr>
            <p:ph type="sldNum" sz="quarter" idx="12"/>
          </p:nvPr>
        </p:nvSpPr>
        <p:spPr/>
        <p:txBody>
          <a:bodyPr/>
          <a:lstStyle/>
          <a:p>
            <a:fld id="{0DA99461-0B27-48DD-AA52-EF709D76F84B}" type="slidenum">
              <a:rPr lang="en-GB" smtClean="0"/>
              <a:t>28</a:t>
            </a:fld>
            <a:endParaRPr lang="en-GB" dirty="0"/>
          </a:p>
        </p:txBody>
      </p:sp>
      <p:pic>
        <p:nvPicPr>
          <p:cNvPr id="7" name="Picture 6">
            <a:extLst>
              <a:ext uri="{FF2B5EF4-FFF2-40B4-BE49-F238E27FC236}">
                <a16:creationId xmlns:a16="http://schemas.microsoft.com/office/drawing/2014/main" id="{DEAB6CC5-CD2B-F2A5-2864-BFD7E0680B57}"/>
              </a:ext>
            </a:extLst>
          </p:cNvPr>
          <p:cNvPicPr>
            <a:picLocks noChangeAspect="1"/>
          </p:cNvPicPr>
          <p:nvPr/>
        </p:nvPicPr>
        <p:blipFill>
          <a:blip r:embed="rId3"/>
          <a:stretch>
            <a:fillRect/>
          </a:stretch>
        </p:blipFill>
        <p:spPr>
          <a:xfrm>
            <a:off x="2625714" y="2480129"/>
            <a:ext cx="6592932" cy="1843098"/>
          </a:xfrm>
          <a:prstGeom prst="rect">
            <a:avLst/>
          </a:prstGeom>
        </p:spPr>
      </p:pic>
    </p:spTree>
    <p:extLst>
      <p:ext uri="{BB962C8B-B14F-4D97-AF65-F5344CB8AC3E}">
        <p14:creationId xmlns:p14="http://schemas.microsoft.com/office/powerpoint/2010/main" val="699649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A3E4E5-6FD1-D268-985E-C4BE1F82918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76A01B0-80CD-98C4-51C0-34FF9DDC5D55}"/>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4400" b="1" dirty="0">
                <a:solidFill>
                  <a:srgbClr val="FF0000"/>
                </a:solidFill>
              </a:rPr>
              <a:t>SEAG Outcomes (7)</a:t>
            </a:r>
            <a:br>
              <a:rPr lang="en-GB" sz="4400" b="1" dirty="0">
                <a:solidFill>
                  <a:srgbClr val="7030A0"/>
                </a:solidFill>
              </a:rPr>
            </a:br>
            <a:r>
              <a:rPr lang="en-GB" sz="4400" b="1" dirty="0">
                <a:solidFill>
                  <a:srgbClr val="7030A0"/>
                </a:solidFill>
              </a:rPr>
              <a:t>                               </a:t>
            </a:r>
            <a:endParaRPr lang="en-GB" dirty="0">
              <a:solidFill>
                <a:srgbClr val="7030A0"/>
              </a:solidFill>
            </a:endParaRPr>
          </a:p>
        </p:txBody>
      </p:sp>
      <p:sp>
        <p:nvSpPr>
          <p:cNvPr id="6" name="Content Placeholder 5">
            <a:extLst>
              <a:ext uri="{FF2B5EF4-FFF2-40B4-BE49-F238E27FC236}">
                <a16:creationId xmlns:a16="http://schemas.microsoft.com/office/drawing/2014/main" id="{EEF72340-B94C-5DA6-9AAA-F5F388E1DB81}"/>
              </a:ext>
            </a:extLst>
          </p:cNvPr>
          <p:cNvSpPr>
            <a:spLocks noGrp="1"/>
          </p:cNvSpPr>
          <p:nvPr>
            <p:ph idx="1"/>
          </p:nvPr>
        </p:nvSpPr>
        <p:spPr>
          <a:xfrm>
            <a:off x="839755" y="1795144"/>
            <a:ext cx="10504714" cy="4139125"/>
          </a:xfrm>
        </p:spPr>
        <p:txBody>
          <a:bodyPr>
            <a:normAutofit fontScale="25000" lnSpcReduction="20000"/>
          </a:bodyPr>
          <a:lstStyle/>
          <a:p>
            <a:pPr marL="0" indent="0" algn="just">
              <a:lnSpc>
                <a:spcPct val="107000"/>
              </a:lnSpc>
              <a:spcAft>
                <a:spcPts val="600"/>
              </a:spcAft>
              <a:buNone/>
            </a:pPr>
            <a:r>
              <a:rPr lang="en-GB" sz="5000" b="1" dirty="0">
                <a:solidFill>
                  <a:srgbClr val="0070C0"/>
                </a:solidFill>
                <a:effectLst/>
                <a:ea typeface="Calibri" panose="020F0502020204030204" pitchFamily="34" charset="0"/>
                <a:cs typeface="Calibri" panose="020F0502020204030204" pitchFamily="34" charset="0"/>
              </a:rPr>
              <a:t> </a:t>
            </a:r>
            <a:r>
              <a:rPr lang="en-GB" sz="7200" b="1" dirty="0">
                <a:solidFill>
                  <a:srgbClr val="0070C0"/>
                </a:solidFill>
                <a:effectLst/>
                <a:ea typeface="Calibri" panose="020F0502020204030204" pitchFamily="34" charset="0"/>
                <a:cs typeface="Calibri" panose="020F0502020204030204" pitchFamily="34" charset="0"/>
              </a:rPr>
              <a:t>There are a number of reasons why parents receive different types of </a:t>
            </a:r>
            <a:r>
              <a:rPr lang="en-GB" sz="7200" b="1" dirty="0">
                <a:solidFill>
                  <a:srgbClr val="0070C0"/>
                </a:solidFill>
                <a:ea typeface="Calibri" panose="020F0502020204030204" pitchFamily="34" charset="0"/>
                <a:cs typeface="Calibri" panose="020F0502020204030204" pitchFamily="34" charset="0"/>
              </a:rPr>
              <a:t>Out</a:t>
            </a:r>
            <a:r>
              <a:rPr lang="en-GB" sz="7200" b="1" dirty="0">
                <a:solidFill>
                  <a:srgbClr val="0070C0"/>
                </a:solidFill>
                <a:effectLst/>
                <a:ea typeface="Calibri" panose="020F0502020204030204" pitchFamily="34" charset="0"/>
                <a:cs typeface="Calibri" panose="020F0502020204030204" pitchFamily="34" charset="0"/>
              </a:rPr>
              <a:t>comes including:</a:t>
            </a:r>
            <a:endParaRPr lang="en-GB" sz="7200" dirty="0">
              <a:solidFill>
                <a:srgbClr val="0070C0"/>
              </a:solidFill>
              <a:effectLst/>
              <a:ea typeface="Calibri" panose="020F0502020204030204" pitchFamily="34" charset="0"/>
              <a:cs typeface="Times New Roman" panose="02020603050405020304" pitchFamily="18" charset="0"/>
            </a:endParaRPr>
          </a:p>
          <a:p>
            <a:pPr algn="just">
              <a:lnSpc>
                <a:spcPct val="120000"/>
              </a:lnSpc>
              <a:spcAft>
                <a:spcPts val="800"/>
              </a:spcAft>
              <a:buFont typeface="Wingdings" panose="05000000000000000000" pitchFamily="2" charset="2"/>
              <a:buChar char="ü"/>
            </a:pPr>
            <a:r>
              <a:rPr lang="en-GB" sz="7200" dirty="0">
                <a:effectLst/>
                <a:ea typeface="Calibri" panose="020F0502020204030204" pitchFamily="34" charset="0"/>
                <a:cs typeface="Calibri" panose="020F0502020204030204" pitchFamily="34" charset="0"/>
              </a:rPr>
              <a:t>Academically selective schools tend to use 2 main types of outcomes within their Year 8 Admissions Criteria. Some choose to rank order using </a:t>
            </a:r>
            <a:r>
              <a:rPr lang="en-GB" sz="7200" b="1" dirty="0">
                <a:effectLst/>
                <a:ea typeface="Calibri" panose="020F0502020204030204" pitchFamily="34" charset="0"/>
                <a:cs typeface="Calibri" panose="020F0502020204030204" pitchFamily="34" charset="0"/>
              </a:rPr>
              <a:t>TSAS</a:t>
            </a:r>
            <a:r>
              <a:rPr lang="en-GB" sz="7200" dirty="0">
                <a:effectLst/>
                <a:ea typeface="Calibri" panose="020F0502020204030204" pitchFamily="34" charset="0"/>
                <a:cs typeface="Calibri" panose="020F0502020204030204" pitchFamily="34" charset="0"/>
              </a:rPr>
              <a:t>, others use SEAG </a:t>
            </a:r>
            <a:r>
              <a:rPr lang="en-GB" sz="7200" b="1" dirty="0">
                <a:effectLst/>
                <a:ea typeface="Calibri" panose="020F0502020204030204" pitchFamily="34" charset="0"/>
                <a:cs typeface="Calibri" panose="020F0502020204030204" pitchFamily="34" charset="0"/>
              </a:rPr>
              <a:t>Bands</a:t>
            </a:r>
            <a:r>
              <a:rPr lang="en-GB" sz="7200" dirty="0">
                <a:effectLst/>
                <a:ea typeface="Calibri" panose="020F0502020204030204" pitchFamily="34" charset="0"/>
                <a:cs typeface="Calibri" panose="020F0502020204030204" pitchFamily="34" charset="0"/>
              </a:rPr>
              <a:t> and some use both. SEAG is, therefore, providing TSAS and Bands.</a:t>
            </a:r>
          </a:p>
          <a:p>
            <a:pPr algn="just">
              <a:lnSpc>
                <a:spcPct val="120000"/>
              </a:lnSpc>
              <a:spcAft>
                <a:spcPts val="800"/>
              </a:spcAft>
              <a:buFont typeface="Wingdings" panose="05000000000000000000" pitchFamily="2" charset="2"/>
              <a:buChar char="ü"/>
            </a:pPr>
            <a:r>
              <a:rPr lang="en-GB" sz="7200" dirty="0">
                <a:solidFill>
                  <a:srgbClr val="0070C0"/>
                </a:solidFill>
                <a:ea typeface="Calibri" panose="020F0502020204030204" pitchFamily="34" charset="0"/>
                <a:cs typeface="Times New Roman" panose="02020603050405020304" pitchFamily="18" charset="0"/>
              </a:rPr>
              <a:t>Calculating the </a:t>
            </a:r>
            <a:r>
              <a:rPr lang="en-GB" sz="7200" b="1" dirty="0">
                <a:solidFill>
                  <a:srgbClr val="0070C0"/>
                </a:solidFill>
                <a:ea typeface="Calibri" panose="020F0502020204030204" pitchFamily="34" charset="0"/>
                <a:cs typeface="Times New Roman" panose="02020603050405020304" pitchFamily="18" charset="0"/>
              </a:rPr>
              <a:t>English/Gaeilge SAS </a:t>
            </a:r>
            <a:r>
              <a:rPr lang="en-GB" sz="7200" dirty="0">
                <a:solidFill>
                  <a:srgbClr val="0070C0"/>
                </a:solidFill>
                <a:ea typeface="Calibri" panose="020F0502020204030204" pitchFamily="34" charset="0"/>
                <a:cs typeface="Times New Roman" panose="02020603050405020304" pitchFamily="18" charset="0"/>
              </a:rPr>
              <a:t>and, separately, the </a:t>
            </a:r>
            <a:r>
              <a:rPr lang="en-GB" sz="7200" b="1" dirty="0">
                <a:solidFill>
                  <a:srgbClr val="0070C0"/>
                </a:solidFill>
                <a:ea typeface="Calibri" panose="020F0502020204030204" pitchFamily="34" charset="0"/>
                <a:cs typeface="Times New Roman" panose="02020603050405020304" pitchFamily="18" charset="0"/>
              </a:rPr>
              <a:t>Maths SAS </a:t>
            </a:r>
            <a:r>
              <a:rPr lang="en-GB" sz="7200" dirty="0">
                <a:solidFill>
                  <a:srgbClr val="0070C0"/>
                </a:solidFill>
                <a:ea typeface="Calibri" panose="020F0502020204030204" pitchFamily="34" charset="0"/>
                <a:cs typeface="Times New Roman" panose="02020603050405020304" pitchFamily="18" charset="0"/>
              </a:rPr>
              <a:t>means that both subjects have equal weighting in the Assessment. </a:t>
            </a:r>
          </a:p>
          <a:p>
            <a:pPr algn="just">
              <a:lnSpc>
                <a:spcPct val="120000"/>
              </a:lnSpc>
              <a:spcAft>
                <a:spcPts val="800"/>
              </a:spcAft>
              <a:buFont typeface="Wingdings" panose="05000000000000000000" pitchFamily="2" charset="2"/>
              <a:buChar char="ü"/>
            </a:pPr>
            <a:r>
              <a:rPr lang="en-GB" sz="7200" dirty="0">
                <a:solidFill>
                  <a:srgbClr val="0070C0"/>
                </a:solidFill>
                <a:ea typeface="Calibri" panose="020F0502020204030204" pitchFamily="34" charset="0"/>
                <a:cs typeface="Calibri" panose="020F0502020204030204" pitchFamily="34" charset="0"/>
              </a:rPr>
              <a:t>P</a:t>
            </a:r>
            <a:r>
              <a:rPr lang="en-GB" sz="7200" dirty="0">
                <a:solidFill>
                  <a:srgbClr val="0070C0"/>
                </a:solidFill>
                <a:effectLst/>
                <a:ea typeface="Calibri" panose="020F0502020204030204" pitchFamily="34" charset="0"/>
                <a:cs typeface="Calibri" panose="020F0502020204030204" pitchFamily="34" charset="0"/>
              </a:rPr>
              <a:t>roviding the </a:t>
            </a:r>
            <a:r>
              <a:rPr lang="en-GB" sz="7200" b="1" dirty="0">
                <a:solidFill>
                  <a:srgbClr val="0070C0"/>
                </a:solidFill>
                <a:effectLst/>
                <a:ea typeface="Calibri" panose="020F0502020204030204" pitchFamily="34" charset="0"/>
                <a:cs typeface="Calibri" panose="020F0502020204030204" pitchFamily="34" charset="0"/>
              </a:rPr>
              <a:t>English</a:t>
            </a:r>
            <a:r>
              <a:rPr lang="en-GB" sz="7200" b="1" dirty="0">
                <a:solidFill>
                  <a:srgbClr val="0070C0"/>
                </a:solidFill>
                <a:ea typeface="Calibri" panose="020F0502020204030204" pitchFamily="34" charset="0"/>
                <a:cs typeface="Calibri" panose="020F0502020204030204" pitchFamily="34" charset="0"/>
              </a:rPr>
              <a:t>/Gaeilge </a:t>
            </a:r>
            <a:r>
              <a:rPr lang="en-GB" sz="7200" b="1" dirty="0">
                <a:solidFill>
                  <a:srgbClr val="0070C0"/>
                </a:solidFill>
                <a:effectLst/>
                <a:ea typeface="Calibri" panose="020F0502020204030204" pitchFamily="34" charset="0"/>
                <a:cs typeface="Calibri" panose="020F0502020204030204" pitchFamily="34" charset="0"/>
              </a:rPr>
              <a:t>SAS </a:t>
            </a:r>
            <a:r>
              <a:rPr lang="en-GB" sz="7200" dirty="0">
                <a:solidFill>
                  <a:srgbClr val="0070C0"/>
                </a:solidFill>
                <a:effectLst/>
                <a:ea typeface="Calibri" panose="020F0502020204030204" pitchFamily="34" charset="0"/>
                <a:cs typeface="Calibri" panose="020F0502020204030204" pitchFamily="34" charset="0"/>
              </a:rPr>
              <a:t>and the </a:t>
            </a:r>
            <a:r>
              <a:rPr lang="en-GB" sz="7200" b="1" dirty="0">
                <a:solidFill>
                  <a:srgbClr val="0070C0"/>
                </a:solidFill>
                <a:effectLst/>
                <a:ea typeface="Calibri" panose="020F0502020204030204" pitchFamily="34" charset="0"/>
                <a:cs typeface="Calibri" panose="020F0502020204030204" pitchFamily="34" charset="0"/>
              </a:rPr>
              <a:t>Maths SAS </a:t>
            </a:r>
            <a:r>
              <a:rPr lang="en-GB" sz="7200" dirty="0">
                <a:solidFill>
                  <a:srgbClr val="0070C0"/>
                </a:solidFill>
                <a:effectLst/>
                <a:ea typeface="Calibri" panose="020F0502020204030204" pitchFamily="34" charset="0"/>
                <a:cs typeface="Calibri" panose="020F0502020204030204" pitchFamily="34" charset="0"/>
              </a:rPr>
              <a:t>may be helpful to parents, primary schools and post-primary schools.</a:t>
            </a:r>
          </a:p>
          <a:p>
            <a:pPr algn="just">
              <a:lnSpc>
                <a:spcPct val="120000"/>
              </a:lnSpc>
              <a:spcAft>
                <a:spcPts val="800"/>
              </a:spcAft>
              <a:buFont typeface="Wingdings" panose="05000000000000000000" pitchFamily="2" charset="2"/>
              <a:buChar char="ü"/>
            </a:pPr>
            <a:r>
              <a:rPr lang="en-GB" sz="7200" dirty="0">
                <a:latin typeface="Calibri" panose="020F0502020204030204" pitchFamily="34" charset="0"/>
                <a:ea typeface="Calibri" panose="020F0502020204030204" pitchFamily="34" charset="0"/>
                <a:cs typeface="Calibri" panose="020F0502020204030204" pitchFamily="34" charset="0"/>
              </a:rPr>
              <a:t>Some parents find it helpful to have a further breakdown of their child’s results relating to e.g. how many questions their child answered correctly in English (or Gaeilge) and in Maths and also how their child performed in Paper 1 and in Paper 2.</a:t>
            </a:r>
          </a:p>
          <a:p>
            <a:pPr algn="just">
              <a:lnSpc>
                <a:spcPct val="120000"/>
              </a:lnSpc>
              <a:spcAft>
                <a:spcPts val="800"/>
              </a:spcAft>
              <a:buFont typeface="Wingdings" panose="05000000000000000000" pitchFamily="2" charset="2"/>
              <a:buChar char="ü"/>
            </a:pPr>
            <a:endParaRPr lang="en-GB" sz="4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800"/>
              </a:spcAft>
            </a:pPr>
            <a:endParaRPr lang="en-GB" sz="4600" dirty="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n-GB" sz="1900" dirty="0"/>
          </a:p>
        </p:txBody>
      </p:sp>
      <p:pic>
        <p:nvPicPr>
          <p:cNvPr id="4" name="Picture 3">
            <a:extLst>
              <a:ext uri="{FF2B5EF4-FFF2-40B4-BE49-F238E27FC236}">
                <a16:creationId xmlns:a16="http://schemas.microsoft.com/office/drawing/2014/main" id="{9735CDC4-C03A-8091-F84D-9B8DC03620AB}"/>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7531"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5D098EE4-57A1-0937-394F-8BC7FCD32EEE}"/>
              </a:ext>
            </a:extLst>
          </p:cNvPr>
          <p:cNvSpPr>
            <a:spLocks noGrp="1"/>
          </p:cNvSpPr>
          <p:nvPr>
            <p:ph type="sldNum" sz="quarter" idx="12"/>
          </p:nvPr>
        </p:nvSpPr>
        <p:spPr/>
        <p:txBody>
          <a:bodyPr/>
          <a:lstStyle/>
          <a:p>
            <a:fld id="{0DA99461-0B27-48DD-AA52-EF709D76F84B}" type="slidenum">
              <a:rPr lang="en-GB" smtClean="0"/>
              <a:t>29</a:t>
            </a:fld>
            <a:endParaRPr lang="en-GB" dirty="0"/>
          </a:p>
        </p:txBody>
      </p:sp>
    </p:spTree>
    <p:extLst>
      <p:ext uri="{BB962C8B-B14F-4D97-AF65-F5344CB8AC3E}">
        <p14:creationId xmlns:p14="http://schemas.microsoft.com/office/powerpoint/2010/main" val="3038470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4400" b="1" dirty="0">
                <a:solidFill>
                  <a:srgbClr val="FF0000"/>
                </a:solidFill>
              </a:rPr>
              <a:t>Key Dates</a:t>
            </a:r>
            <a:br>
              <a:rPr lang="en-GB" sz="4400" b="1" dirty="0">
                <a:solidFill>
                  <a:srgbClr val="7030A0"/>
                </a:solidFill>
              </a:rPr>
            </a:br>
            <a:endParaRPr lang="en-GB"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849086" y="1825625"/>
            <a:ext cx="10504714" cy="4351338"/>
          </a:xfrm>
        </p:spPr>
        <p:txBody>
          <a:bodyPr>
            <a:normAutofit fontScale="92500" lnSpcReduction="10000"/>
          </a:bodyPr>
          <a:lstStyle/>
          <a:p>
            <a:r>
              <a:rPr lang="en-GB" sz="2400" b="1" dirty="0">
                <a:solidFill>
                  <a:srgbClr val="0070C0"/>
                </a:solidFill>
              </a:rPr>
              <a:t>SEAG Pupil Registration Period</a:t>
            </a:r>
          </a:p>
          <a:p>
            <a:pPr marL="0" indent="0">
              <a:buNone/>
            </a:pPr>
            <a:r>
              <a:rPr lang="en-GB" sz="2400" b="1" dirty="0"/>
              <a:t>   Monday 18</a:t>
            </a:r>
            <a:r>
              <a:rPr lang="en-GB" sz="2400" b="1" baseline="30000" dirty="0"/>
              <a:t>th</a:t>
            </a:r>
            <a:r>
              <a:rPr lang="en-GB" sz="2400" b="1" dirty="0"/>
              <a:t> May 2026 (8.00am) – Friday 18</a:t>
            </a:r>
            <a:r>
              <a:rPr lang="en-GB" sz="2400" b="1" baseline="30000" dirty="0"/>
              <a:t>th</a:t>
            </a:r>
            <a:r>
              <a:rPr lang="en-GB" sz="2400" b="1" dirty="0"/>
              <a:t> September 2026 (11.59pm)</a:t>
            </a:r>
          </a:p>
          <a:p>
            <a:pPr marL="0" indent="0">
              <a:buNone/>
            </a:pPr>
            <a:endParaRPr lang="en-GB" sz="400" b="1" dirty="0"/>
          </a:p>
          <a:p>
            <a:r>
              <a:rPr lang="en-GB" sz="2400" b="1" dirty="0">
                <a:solidFill>
                  <a:srgbClr val="0070C0"/>
                </a:solidFill>
              </a:rPr>
              <a:t>SEAG Entrance Assessment Paper 1</a:t>
            </a:r>
          </a:p>
          <a:p>
            <a:pPr marL="0" indent="0">
              <a:buNone/>
            </a:pPr>
            <a:r>
              <a:rPr lang="en-GB" sz="2400" b="1" dirty="0"/>
              <a:t>   Saturday 14</a:t>
            </a:r>
            <a:r>
              <a:rPr lang="en-GB" sz="2400" b="1" baseline="30000" dirty="0"/>
              <a:t>th</a:t>
            </a:r>
            <a:r>
              <a:rPr lang="en-GB" sz="2400" b="1" dirty="0"/>
              <a:t> November 2026 (am)</a:t>
            </a:r>
          </a:p>
          <a:p>
            <a:pPr marL="0" indent="0">
              <a:buNone/>
            </a:pPr>
            <a:endParaRPr lang="en-GB" sz="400" b="1" dirty="0"/>
          </a:p>
          <a:p>
            <a:r>
              <a:rPr lang="en-GB" sz="2400" b="1" dirty="0">
                <a:solidFill>
                  <a:srgbClr val="0070C0"/>
                </a:solidFill>
              </a:rPr>
              <a:t>SEAG Entrance Assessment Paper 2</a:t>
            </a:r>
          </a:p>
          <a:p>
            <a:pPr marL="0" indent="0">
              <a:buNone/>
            </a:pPr>
            <a:r>
              <a:rPr lang="en-GB" sz="2400" b="1" dirty="0"/>
              <a:t>    Saturday 21</a:t>
            </a:r>
            <a:r>
              <a:rPr lang="en-GB" sz="2400" b="1" baseline="30000" dirty="0"/>
              <a:t>st</a:t>
            </a:r>
            <a:r>
              <a:rPr lang="en-GB" sz="2400" b="1" dirty="0"/>
              <a:t> November 2026 (am)</a:t>
            </a:r>
          </a:p>
          <a:p>
            <a:pPr marL="0" indent="0">
              <a:buNone/>
            </a:pPr>
            <a:endParaRPr lang="en-GB" sz="400" b="1" dirty="0"/>
          </a:p>
          <a:p>
            <a:r>
              <a:rPr lang="en-GB" sz="2400" b="1" dirty="0">
                <a:solidFill>
                  <a:srgbClr val="0070C0"/>
                </a:solidFill>
              </a:rPr>
              <a:t>SEAG Outcomes released to parents / guardians</a:t>
            </a:r>
          </a:p>
          <a:p>
            <a:pPr marL="0" indent="0">
              <a:buNone/>
            </a:pPr>
            <a:r>
              <a:rPr lang="en-GB" sz="2400" b="1" dirty="0"/>
              <a:t>   Saturday 23</a:t>
            </a:r>
            <a:r>
              <a:rPr lang="en-GB" sz="2400" b="1" baseline="30000" dirty="0"/>
              <a:t>rd</a:t>
            </a:r>
            <a:r>
              <a:rPr lang="en-GB" sz="2400" b="1" dirty="0"/>
              <a:t> January 2027</a:t>
            </a:r>
            <a:endParaRPr lang="en-GB" sz="400" b="1" dirty="0"/>
          </a:p>
          <a:p>
            <a:r>
              <a:rPr lang="en-GB" sz="1900" b="1" i="1" dirty="0">
                <a:solidFill>
                  <a:srgbClr val="FF0000"/>
                </a:solidFill>
              </a:rPr>
              <a:t>NB SEAG has set aside 28</a:t>
            </a:r>
            <a:r>
              <a:rPr lang="en-GB" sz="1900" b="1" i="1" baseline="30000" dirty="0">
                <a:solidFill>
                  <a:srgbClr val="FF0000"/>
                </a:solidFill>
              </a:rPr>
              <a:t>th</a:t>
            </a:r>
            <a:r>
              <a:rPr lang="en-GB" sz="1900" b="1" i="1" dirty="0">
                <a:solidFill>
                  <a:srgbClr val="FF0000"/>
                </a:solidFill>
              </a:rPr>
              <a:t> November 2026 as a contingency Assessment Day. This date will only be used in the event that it is not possible to hold the Assessment </a:t>
            </a:r>
            <a:r>
              <a:rPr lang="en-GB" sz="1900" b="1" i="1" u="sng" dirty="0">
                <a:solidFill>
                  <a:srgbClr val="FF0000"/>
                </a:solidFill>
              </a:rPr>
              <a:t>at all</a:t>
            </a:r>
            <a:r>
              <a:rPr lang="en-GB" sz="1900" b="1" i="1" dirty="0">
                <a:solidFill>
                  <a:srgbClr val="FF0000"/>
                </a:solidFill>
              </a:rPr>
              <a:t> on either 14</a:t>
            </a:r>
            <a:r>
              <a:rPr lang="en-GB" sz="1900" b="1" i="1" baseline="30000" dirty="0">
                <a:solidFill>
                  <a:srgbClr val="FF0000"/>
                </a:solidFill>
              </a:rPr>
              <a:t>th</a:t>
            </a:r>
            <a:r>
              <a:rPr lang="en-GB" sz="1900" b="1" i="1" dirty="0">
                <a:solidFill>
                  <a:srgbClr val="FF0000"/>
                </a:solidFill>
              </a:rPr>
              <a:t> or 21</a:t>
            </a:r>
            <a:r>
              <a:rPr lang="en-GB" sz="1900" b="1" i="1" baseline="30000" dirty="0">
                <a:solidFill>
                  <a:srgbClr val="FF0000"/>
                </a:solidFill>
              </a:rPr>
              <a:t>st</a:t>
            </a:r>
            <a:r>
              <a:rPr lang="en-GB" sz="1900" b="1" i="1" dirty="0">
                <a:solidFill>
                  <a:srgbClr val="FF0000"/>
                </a:solidFill>
              </a:rPr>
              <a:t> November 2026. </a:t>
            </a:r>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869"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4D294B15-9857-7548-6D94-7BD7F3C737CA}"/>
              </a:ext>
            </a:extLst>
          </p:cNvPr>
          <p:cNvSpPr>
            <a:spLocks noGrp="1"/>
          </p:cNvSpPr>
          <p:nvPr>
            <p:ph type="sldNum" sz="quarter" idx="12"/>
          </p:nvPr>
        </p:nvSpPr>
        <p:spPr/>
        <p:txBody>
          <a:bodyPr/>
          <a:lstStyle/>
          <a:p>
            <a:fld id="{0DA99461-0B27-48DD-AA52-EF709D76F84B}" type="slidenum">
              <a:rPr lang="en-GB" smtClean="0"/>
              <a:t>3</a:t>
            </a:fld>
            <a:endParaRPr lang="en-GB" dirty="0"/>
          </a:p>
        </p:txBody>
      </p:sp>
    </p:spTree>
    <p:extLst>
      <p:ext uri="{BB962C8B-B14F-4D97-AF65-F5344CB8AC3E}">
        <p14:creationId xmlns:p14="http://schemas.microsoft.com/office/powerpoint/2010/main" val="725322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3600" b="1" dirty="0">
                <a:solidFill>
                  <a:srgbClr val="FF0000"/>
                </a:solidFill>
              </a:rPr>
              <a:t>Sitting just one of the two Papers</a:t>
            </a:r>
            <a:br>
              <a:rPr lang="en-GB" sz="4400" b="1" dirty="0">
                <a:solidFill>
                  <a:srgbClr val="7030A0"/>
                </a:solidFill>
              </a:rPr>
            </a:br>
            <a:r>
              <a:rPr lang="en-GB" sz="4400" b="1" dirty="0">
                <a:solidFill>
                  <a:srgbClr val="7030A0"/>
                </a:solidFill>
              </a:rPr>
              <a:t>                               </a:t>
            </a:r>
            <a:endParaRPr lang="en-GB"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839754" y="1795145"/>
            <a:ext cx="10655559" cy="4351338"/>
          </a:xfrm>
        </p:spPr>
        <p:txBody>
          <a:bodyPr>
            <a:normAutofit/>
          </a:bodyPr>
          <a:lstStyle/>
          <a:p>
            <a:pPr marL="0" lvl="0" indent="0">
              <a:lnSpc>
                <a:spcPct val="107000"/>
              </a:lnSpc>
              <a:buNone/>
            </a:pPr>
            <a:r>
              <a:rPr lang="en-GB" sz="2000" b="1" dirty="0">
                <a:effectLst/>
                <a:latin typeface="Calibri" panose="020F0502020204030204" pitchFamily="34" charset="0"/>
                <a:ea typeface="Calibri" panose="020F0502020204030204" pitchFamily="34" charset="0"/>
                <a:cs typeface="Times New Roman" panose="02020603050405020304" pitchFamily="18" charset="0"/>
              </a:rPr>
              <a:t>SEAG is very clear that its Entrance Assessment consists of two papers.</a:t>
            </a:r>
            <a:r>
              <a:rPr lang="en-GB" sz="2000" dirty="0">
                <a:effectLst/>
                <a:latin typeface="Calibri" panose="020F0502020204030204" pitchFamily="34" charset="0"/>
                <a:ea typeface="Calibri" panose="020F0502020204030204" pitchFamily="34" charset="0"/>
                <a:cs typeface="Times New Roman" panose="02020603050405020304" pitchFamily="18" charset="0"/>
              </a:rPr>
              <a:t> </a:t>
            </a:r>
          </a:p>
          <a:p>
            <a:pPr lvl="0">
              <a:lnSpc>
                <a:spcPct val="107000"/>
              </a:lnSpc>
            </a:pPr>
            <a:r>
              <a:rPr lang="en-GB" sz="2000" dirty="0">
                <a:solidFill>
                  <a:srgbClr val="0070C0"/>
                </a:solidFill>
                <a:latin typeface="Calibri" panose="020F0502020204030204" pitchFamily="34" charset="0"/>
                <a:ea typeface="Calibri" panose="020F0502020204030204" pitchFamily="34" charset="0"/>
                <a:cs typeface="Times New Roman" panose="02020603050405020304" pitchFamily="18" charset="0"/>
              </a:rPr>
              <a:t>P</a:t>
            </a:r>
            <a:r>
              <a:rPr lang="en-GB"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upils who only take one paper (i.e. either Paper 1 or Paper 2 but not both) will </a:t>
            </a:r>
            <a:r>
              <a:rPr lang="en-GB" sz="20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not</a:t>
            </a:r>
            <a:r>
              <a:rPr lang="en-GB"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have completed the full Entrance Assessment.</a:t>
            </a:r>
          </a:p>
          <a:p>
            <a:pPr lvl="0">
              <a:lnSpc>
                <a:spcPct val="107000"/>
              </a:lnSpc>
            </a:pPr>
            <a:r>
              <a:rPr lang="en-GB" sz="2000" dirty="0">
                <a:effectLst/>
                <a:latin typeface="Calibri" panose="020F0502020204030204" pitchFamily="34" charset="0"/>
                <a:ea typeface="Calibri" panose="020F0502020204030204" pitchFamily="34" charset="0"/>
                <a:cs typeface="Times New Roman" panose="02020603050405020304" pitchFamily="18" charset="0"/>
              </a:rPr>
              <a:t>Such pupils will, however, have their “single paper” marked by GL Assessment.</a:t>
            </a:r>
          </a:p>
          <a:p>
            <a:pPr lvl="0">
              <a:lnSpc>
                <a:spcPct val="100000"/>
              </a:lnSpc>
            </a:pPr>
            <a:r>
              <a:rPr lang="en-GB"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The SEAG Board has determined that pupils who only sit one paper should be provided with SAS and Band outcomes which reflect their performance.</a:t>
            </a:r>
          </a:p>
          <a:p>
            <a:pPr lvl="0">
              <a:lnSpc>
                <a:spcPct val="107000"/>
              </a:lnSpc>
              <a:spcAft>
                <a:spcPts val="80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Outcomes for pupils who only sit one paper will have the designation “e” (for estimate) immediately after the Outcome, e.g. SAS 196e; Band 3e.</a:t>
            </a:r>
          </a:p>
          <a:p>
            <a:pPr lvl="0">
              <a:lnSpc>
                <a:spcPct val="107000"/>
              </a:lnSpc>
              <a:spcAft>
                <a:spcPts val="800"/>
              </a:spcAft>
            </a:pPr>
            <a:r>
              <a:rPr lang="en-GB" sz="2000" dirty="0">
                <a:solidFill>
                  <a:srgbClr val="0070C0"/>
                </a:solidFill>
                <a:latin typeface="Calibri" panose="020F0502020204030204" pitchFamily="34" charset="0"/>
                <a:ea typeface="Calibri" panose="020F0502020204030204" pitchFamily="34" charset="0"/>
                <a:cs typeface="Times New Roman" panose="02020603050405020304" pitchFamily="18" charset="0"/>
              </a:rPr>
              <a:t>It is the responsibility of each academically selective school (NOT SEAG) to set out, within its 2027 Year 8 Admissions Criteria, how it will treat estimated outcomes. e.g. through “Special Provisions”. </a:t>
            </a:r>
            <a:endParaRPr lang="en-GB"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endParaRPr lang="en-GB" sz="1900" dirty="0"/>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7531"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CE3B7477-AE6A-A33A-0C7A-9DD4D9A9996E}"/>
              </a:ext>
            </a:extLst>
          </p:cNvPr>
          <p:cNvSpPr>
            <a:spLocks noGrp="1"/>
          </p:cNvSpPr>
          <p:nvPr>
            <p:ph type="sldNum" sz="quarter" idx="12"/>
          </p:nvPr>
        </p:nvSpPr>
        <p:spPr/>
        <p:txBody>
          <a:bodyPr/>
          <a:lstStyle/>
          <a:p>
            <a:fld id="{0DA99461-0B27-48DD-AA52-EF709D76F84B}" type="slidenum">
              <a:rPr lang="en-GB" smtClean="0"/>
              <a:t>30</a:t>
            </a:fld>
            <a:endParaRPr lang="en-GB" dirty="0"/>
          </a:p>
        </p:txBody>
      </p:sp>
    </p:spTree>
    <p:extLst>
      <p:ext uri="{BB962C8B-B14F-4D97-AF65-F5344CB8AC3E}">
        <p14:creationId xmlns:p14="http://schemas.microsoft.com/office/powerpoint/2010/main" val="4149615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8" y="365126"/>
            <a:ext cx="10979503"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3600" b="1" dirty="0">
                <a:solidFill>
                  <a:srgbClr val="FF0000"/>
                </a:solidFill>
              </a:rPr>
              <a:t>Role of a SEAG school with P7 parents and pupils (1)</a:t>
            </a:r>
            <a:br>
              <a:rPr lang="en-GB" sz="3600" b="1" dirty="0">
                <a:solidFill>
                  <a:srgbClr val="7030A0"/>
                </a:solidFill>
              </a:rPr>
            </a:br>
            <a:r>
              <a:rPr lang="en-GB" sz="4400" b="1" dirty="0">
                <a:solidFill>
                  <a:srgbClr val="7030A0"/>
                </a:solidFill>
              </a:rPr>
              <a:t>                               </a:t>
            </a:r>
            <a:endParaRPr lang="en-GB"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847531" y="1813805"/>
            <a:ext cx="10504714" cy="4493895"/>
          </a:xfrm>
        </p:spPr>
        <p:txBody>
          <a:bodyPr>
            <a:noAutofit/>
          </a:bodyPr>
          <a:lstStyle/>
          <a:p>
            <a:pPr algn="just">
              <a:lnSpc>
                <a:spcPct val="107000"/>
              </a:lnSpc>
              <a:spcAft>
                <a:spcPts val="600"/>
              </a:spcAft>
            </a:pPr>
            <a:r>
              <a:rPr lang="en-GB" sz="2000" b="1" dirty="0"/>
              <a:t>After the Registration Period has ended, SEAG will make available, to each Assessment Centre, a file containing details of every pupil registered to sit the Entrance Assessment in that school.</a:t>
            </a:r>
          </a:p>
          <a:p>
            <a:pPr algn="just">
              <a:lnSpc>
                <a:spcPct val="107000"/>
              </a:lnSpc>
              <a:spcAft>
                <a:spcPts val="600"/>
              </a:spcAft>
            </a:pPr>
            <a:r>
              <a:rPr lang="en-GB" sz="2000" b="1" dirty="0"/>
              <a:t>Each SEAG school (Assessment Centre) will:</a:t>
            </a:r>
          </a:p>
          <a:p>
            <a:pPr algn="just">
              <a:lnSpc>
                <a:spcPct val="107000"/>
              </a:lnSpc>
              <a:spcAft>
                <a:spcPts val="600"/>
              </a:spcAft>
              <a:buFont typeface="Wingdings" panose="05000000000000000000" pitchFamily="2" charset="2"/>
              <a:buChar char="Ø"/>
            </a:pPr>
            <a:r>
              <a:rPr lang="en-GB" sz="2000" dirty="0">
                <a:solidFill>
                  <a:srgbClr val="0070C0"/>
                </a:solidFill>
              </a:rPr>
              <a:t>make all the practical arrangements for the pupils who will be sitting the Entrance Assessment in their school (Assessment Centre).</a:t>
            </a:r>
          </a:p>
          <a:p>
            <a:pPr algn="just">
              <a:lnSpc>
                <a:spcPct val="107000"/>
              </a:lnSpc>
              <a:spcAft>
                <a:spcPts val="600"/>
              </a:spcAft>
              <a:buFont typeface="Wingdings" panose="05000000000000000000" pitchFamily="2" charset="2"/>
              <a:buChar char="Ø"/>
            </a:pPr>
            <a:r>
              <a:rPr lang="en-GB" sz="2000" dirty="0">
                <a:solidFill>
                  <a:srgbClr val="0070C0"/>
                </a:solidFill>
              </a:rPr>
              <a:t>by mid-October 2026, communicate directly with each parent / guardian whose child(ren) are sitting the Assessment in their school.</a:t>
            </a:r>
          </a:p>
          <a:p>
            <a:pPr algn="just">
              <a:lnSpc>
                <a:spcPct val="107000"/>
              </a:lnSpc>
              <a:spcAft>
                <a:spcPts val="600"/>
              </a:spcAft>
              <a:buFont typeface="Wingdings" panose="05000000000000000000" pitchFamily="2" charset="2"/>
              <a:buChar char="Ø"/>
            </a:pPr>
            <a:r>
              <a:rPr lang="en-GB" sz="2000" dirty="0">
                <a:solidFill>
                  <a:srgbClr val="0070C0"/>
                </a:solidFill>
              </a:rPr>
              <a:t>provide practical details e.g. about dropping off children before the Assessment and collecting them afterwards.</a:t>
            </a:r>
          </a:p>
          <a:p>
            <a:pPr algn="just">
              <a:lnSpc>
                <a:spcPct val="107000"/>
              </a:lnSpc>
              <a:spcAft>
                <a:spcPts val="600"/>
              </a:spcAft>
              <a:buFont typeface="Wingdings" panose="05000000000000000000" pitchFamily="2" charset="2"/>
              <a:buChar char="Ø"/>
            </a:pPr>
            <a:r>
              <a:rPr lang="en-GB" sz="2000" dirty="0">
                <a:solidFill>
                  <a:srgbClr val="0070C0"/>
                </a:solidFill>
              </a:rPr>
              <a:t>liaise with parents / guardians as appropriate e.g. if there are particular medical or other needs.</a:t>
            </a:r>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7531"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84D9682B-AEC8-D214-D2D6-BCAD1ACD33FC}"/>
              </a:ext>
            </a:extLst>
          </p:cNvPr>
          <p:cNvSpPr>
            <a:spLocks noGrp="1"/>
          </p:cNvSpPr>
          <p:nvPr>
            <p:ph type="sldNum" sz="quarter" idx="12"/>
          </p:nvPr>
        </p:nvSpPr>
        <p:spPr/>
        <p:txBody>
          <a:bodyPr/>
          <a:lstStyle/>
          <a:p>
            <a:fld id="{0DA99461-0B27-48DD-AA52-EF709D76F84B}" type="slidenum">
              <a:rPr lang="en-GB" smtClean="0"/>
              <a:t>31</a:t>
            </a:fld>
            <a:endParaRPr lang="en-GB" dirty="0"/>
          </a:p>
        </p:txBody>
      </p:sp>
    </p:spTree>
    <p:extLst>
      <p:ext uri="{BB962C8B-B14F-4D97-AF65-F5344CB8AC3E}">
        <p14:creationId xmlns:p14="http://schemas.microsoft.com/office/powerpoint/2010/main" val="28529506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9" y="365126"/>
            <a:ext cx="10837614"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3600" b="1" dirty="0">
                <a:solidFill>
                  <a:srgbClr val="FF0000"/>
                </a:solidFill>
              </a:rPr>
              <a:t>Role of a SEAG school with P7 parents and pupils (2)</a:t>
            </a:r>
            <a:br>
              <a:rPr lang="en-GB" sz="3600" b="1" dirty="0">
                <a:solidFill>
                  <a:srgbClr val="7030A0"/>
                </a:solidFill>
              </a:rPr>
            </a:br>
            <a:r>
              <a:rPr lang="en-GB" sz="4400" b="1" dirty="0">
                <a:solidFill>
                  <a:srgbClr val="7030A0"/>
                </a:solidFill>
              </a:rPr>
              <a:t>                               </a:t>
            </a:r>
            <a:endParaRPr lang="en-GB"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847531" y="1813074"/>
            <a:ext cx="10504714" cy="4679800"/>
          </a:xfrm>
        </p:spPr>
        <p:txBody>
          <a:bodyPr>
            <a:normAutofit/>
          </a:bodyPr>
          <a:lstStyle/>
          <a:p>
            <a:pPr algn="just">
              <a:lnSpc>
                <a:spcPct val="107000"/>
              </a:lnSpc>
              <a:spcAft>
                <a:spcPts val="600"/>
              </a:spcAft>
            </a:pPr>
            <a:r>
              <a:rPr lang="en-GB" sz="1900" b="1" dirty="0"/>
              <a:t>It is envisaged that each Assessment Centre will hold a familiarisation session in the Centre by 7</a:t>
            </a:r>
            <a:r>
              <a:rPr lang="en-GB" sz="1900" b="1" baseline="30000" dirty="0"/>
              <a:t>th</a:t>
            </a:r>
            <a:r>
              <a:rPr lang="en-GB" sz="1900" b="1" dirty="0"/>
              <a:t> November 2026 to help children prepare for their time there on 14</a:t>
            </a:r>
            <a:r>
              <a:rPr lang="en-GB" sz="1900" b="1" baseline="30000" dirty="0"/>
              <a:t>th</a:t>
            </a:r>
            <a:r>
              <a:rPr lang="en-GB" sz="1900" b="1" dirty="0"/>
              <a:t> and 21</a:t>
            </a:r>
            <a:r>
              <a:rPr lang="en-GB" sz="1900" b="1" baseline="30000" dirty="0"/>
              <a:t>st</a:t>
            </a:r>
            <a:r>
              <a:rPr lang="en-GB" sz="1900" b="1" dirty="0"/>
              <a:t>  November 2026.</a:t>
            </a:r>
          </a:p>
          <a:p>
            <a:pPr algn="just">
              <a:lnSpc>
                <a:spcPct val="107000"/>
              </a:lnSpc>
              <a:spcAft>
                <a:spcPts val="600"/>
              </a:spcAft>
              <a:buFont typeface="Wingdings" panose="05000000000000000000" pitchFamily="2" charset="2"/>
              <a:buChar char="Ø"/>
            </a:pPr>
            <a:r>
              <a:rPr lang="en-GB" sz="1900" dirty="0">
                <a:solidFill>
                  <a:srgbClr val="0070C0"/>
                </a:solidFill>
              </a:rPr>
              <a:t>Parents / guardians have the responsibility to ensure that their children arrive in the SEAG Assessment Centre in good time on the Entrance Assessment days. </a:t>
            </a:r>
          </a:p>
          <a:p>
            <a:pPr algn="just">
              <a:lnSpc>
                <a:spcPct val="107000"/>
              </a:lnSpc>
              <a:spcAft>
                <a:spcPts val="600"/>
              </a:spcAft>
            </a:pPr>
            <a:r>
              <a:rPr lang="en-GB" sz="1900" b="1" dirty="0"/>
              <a:t>Pupils can only be admitted to the Assessment Centre if they are registered to sit the Entrance Assessment.</a:t>
            </a:r>
            <a:endParaRPr lang="en-GB" sz="1900" dirty="0"/>
          </a:p>
          <a:p>
            <a:pPr algn="just">
              <a:lnSpc>
                <a:spcPct val="107000"/>
              </a:lnSpc>
              <a:spcAft>
                <a:spcPts val="600"/>
              </a:spcAft>
              <a:buFont typeface="Wingdings" panose="05000000000000000000" pitchFamily="2" charset="2"/>
              <a:buChar char="Ø"/>
            </a:pPr>
            <a:r>
              <a:rPr lang="en-GB" sz="1900" dirty="0">
                <a:solidFill>
                  <a:srgbClr val="0070C0"/>
                </a:solidFill>
              </a:rPr>
              <a:t>Pupils cannot be admitted to the Assessment Centre room / hall after the Assessment has started.</a:t>
            </a:r>
            <a:endParaRPr lang="en-GB" sz="1900" b="1" dirty="0">
              <a:solidFill>
                <a:srgbClr val="0070C0"/>
              </a:solidFill>
            </a:endParaRPr>
          </a:p>
          <a:p>
            <a:pPr algn="just">
              <a:lnSpc>
                <a:spcPct val="107000"/>
              </a:lnSpc>
              <a:spcAft>
                <a:spcPts val="600"/>
              </a:spcAft>
            </a:pPr>
            <a:r>
              <a:rPr lang="en-GB" sz="1900" b="1" dirty="0"/>
              <a:t>If a child cannot attend on one of the two Entrance Assessment dates the parents/guardian must inform the Assessment Centre as soon as it is practically possible to do so.</a:t>
            </a:r>
          </a:p>
          <a:p>
            <a:pPr algn="just">
              <a:lnSpc>
                <a:spcPct val="107000"/>
              </a:lnSpc>
              <a:spcAft>
                <a:spcPts val="600"/>
              </a:spcAft>
              <a:buFont typeface="Wingdings" panose="05000000000000000000" pitchFamily="2" charset="2"/>
              <a:buChar char="Ø"/>
            </a:pPr>
            <a:r>
              <a:rPr lang="en-GB" sz="1900" dirty="0">
                <a:solidFill>
                  <a:srgbClr val="0070C0"/>
                </a:solidFill>
              </a:rPr>
              <a:t>Pupils who are absent on one of the two days will only sit part of the full Entrance Assessment</a:t>
            </a:r>
            <a:r>
              <a:rPr lang="en-GB" sz="1900" dirty="0"/>
              <a:t>.</a:t>
            </a:r>
          </a:p>
          <a:p>
            <a:pPr marL="0" indent="0" algn="just">
              <a:lnSpc>
                <a:spcPct val="107000"/>
              </a:lnSpc>
              <a:spcAft>
                <a:spcPts val="600"/>
              </a:spcAft>
              <a:buNone/>
            </a:pPr>
            <a:endParaRPr lang="en-GB" sz="1900" b="1" dirty="0"/>
          </a:p>
          <a:p>
            <a:pPr algn="just">
              <a:lnSpc>
                <a:spcPct val="107000"/>
              </a:lnSpc>
              <a:spcAft>
                <a:spcPts val="600"/>
              </a:spcAft>
            </a:pPr>
            <a:endParaRPr lang="en-GB" sz="1900" dirty="0"/>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7531"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451840B3-5A4A-F2A1-5AD0-E482D776EA02}"/>
              </a:ext>
            </a:extLst>
          </p:cNvPr>
          <p:cNvSpPr>
            <a:spLocks noGrp="1"/>
          </p:cNvSpPr>
          <p:nvPr>
            <p:ph type="sldNum" sz="quarter" idx="12"/>
          </p:nvPr>
        </p:nvSpPr>
        <p:spPr/>
        <p:txBody>
          <a:bodyPr/>
          <a:lstStyle/>
          <a:p>
            <a:fld id="{0DA99461-0B27-48DD-AA52-EF709D76F84B}" type="slidenum">
              <a:rPr lang="en-GB" smtClean="0"/>
              <a:t>32</a:t>
            </a:fld>
            <a:endParaRPr lang="en-GB" dirty="0"/>
          </a:p>
        </p:txBody>
      </p:sp>
    </p:spTree>
    <p:extLst>
      <p:ext uri="{BB962C8B-B14F-4D97-AF65-F5344CB8AC3E}">
        <p14:creationId xmlns:p14="http://schemas.microsoft.com/office/powerpoint/2010/main" val="4694140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a:t>
            </a:r>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br>
              <a:rPr lang="en-GB" sz="4400" b="1" dirty="0">
                <a:solidFill>
                  <a:srgbClr val="7030A0"/>
                </a:solidFill>
              </a:rPr>
            </a:br>
            <a:r>
              <a:rPr lang="en-GB" sz="4400" b="1" dirty="0">
                <a:solidFill>
                  <a:srgbClr val="7030A0"/>
                </a:solidFill>
              </a:rPr>
              <a:t>                               </a:t>
            </a:r>
            <a:endParaRPr lang="en-GB"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839755" y="1795145"/>
            <a:ext cx="10504714" cy="4351338"/>
          </a:xfrm>
        </p:spPr>
        <p:txBody>
          <a:bodyPr>
            <a:normAutofit fontScale="70000" lnSpcReduction="20000"/>
          </a:bodyPr>
          <a:lstStyle/>
          <a:p>
            <a:pPr marL="0" indent="0" algn="ctr">
              <a:lnSpc>
                <a:spcPct val="107000"/>
              </a:lnSpc>
              <a:spcAft>
                <a:spcPts val="600"/>
              </a:spcAft>
              <a:buNone/>
            </a:pPr>
            <a:r>
              <a:rPr lang="en-GB" sz="3600" b="1" dirty="0"/>
              <a:t>For further information about SEAG and the 2026 Entrance Assessment,</a:t>
            </a:r>
          </a:p>
          <a:p>
            <a:pPr marL="0" indent="0" algn="ctr">
              <a:lnSpc>
                <a:spcPct val="107000"/>
              </a:lnSpc>
              <a:spcAft>
                <a:spcPts val="600"/>
              </a:spcAft>
              <a:buNone/>
            </a:pPr>
            <a:r>
              <a:rPr lang="en-GB" sz="3600" b="1" dirty="0"/>
              <a:t>including Registration, visit </a:t>
            </a:r>
            <a:r>
              <a:rPr lang="en-GB" sz="4800" b="1" u="sng" dirty="0">
                <a:solidFill>
                  <a:srgbClr val="7030A0"/>
                </a:solidFill>
                <a:hlinkClick r:id="rId2">
                  <a:extLst>
                    <a:ext uri="{A12FA001-AC4F-418D-AE19-62706E023703}">
                      <ahyp:hlinkClr xmlns:ahyp="http://schemas.microsoft.com/office/drawing/2018/hyperlinkcolor" val="tx"/>
                    </a:ext>
                  </a:extLst>
                </a:hlinkClick>
              </a:rPr>
              <a:t>www.seagni.co.uk</a:t>
            </a:r>
            <a:r>
              <a:rPr lang="en-GB" sz="4800" b="1" u="sng" dirty="0">
                <a:solidFill>
                  <a:srgbClr val="7030A0"/>
                </a:solidFill>
              </a:rPr>
              <a:t> </a:t>
            </a:r>
          </a:p>
          <a:p>
            <a:pPr marL="0" indent="0">
              <a:lnSpc>
                <a:spcPct val="107000"/>
              </a:lnSpc>
              <a:spcAft>
                <a:spcPts val="600"/>
              </a:spcAft>
              <a:buNone/>
            </a:pPr>
            <a:r>
              <a:rPr lang="en-GB" sz="2900" dirty="0">
                <a:solidFill>
                  <a:srgbClr val="0070C0"/>
                </a:solidFill>
              </a:rPr>
              <a:t>The “Guidance for Parents” Section includes: Frequently Asked Questions, a list of the 63 member schools, along with various resources such as The Specification, The Format, Practice Papers, Practice Answer Sheets and the Access Arrangements documentation.</a:t>
            </a:r>
          </a:p>
          <a:p>
            <a:pPr marL="0" indent="0" algn="l">
              <a:buNone/>
            </a:pPr>
            <a:r>
              <a:rPr lang="en-GB" sz="3000" b="0" i="0" dirty="0">
                <a:solidFill>
                  <a:srgbClr val="222222"/>
                </a:solidFill>
                <a:effectLst/>
                <a:highlight>
                  <a:srgbClr val="FFFFFF"/>
                </a:highlight>
              </a:rPr>
              <a:t>OR</a:t>
            </a:r>
            <a:r>
              <a:rPr lang="en-GB" sz="3600" b="0" i="0" dirty="0">
                <a:solidFill>
                  <a:srgbClr val="222222"/>
                </a:solidFill>
                <a:effectLst/>
                <a:highlight>
                  <a:srgbClr val="FFFFFF"/>
                </a:highlight>
              </a:rPr>
              <a:t> </a:t>
            </a:r>
            <a:r>
              <a:rPr lang="en-GB" sz="2600" b="0" i="0" dirty="0">
                <a:solidFill>
                  <a:srgbClr val="222222"/>
                </a:solidFill>
                <a:effectLst/>
                <a:highlight>
                  <a:srgbClr val="FFFFFF"/>
                </a:highlight>
              </a:rPr>
              <a:t>check out </a:t>
            </a:r>
            <a:r>
              <a:rPr lang="en-GB" sz="3000" b="1" i="0" dirty="0" err="1">
                <a:solidFill>
                  <a:srgbClr val="7030A0"/>
                </a:solidFill>
                <a:effectLst/>
                <a:highlight>
                  <a:srgbClr val="FFFFFF"/>
                </a:highlight>
                <a:latin typeface="Arial" panose="020B0604020202020204" pitchFamily="34" charset="0"/>
              </a:rPr>
              <a:t>Facebook@SEAG</a:t>
            </a:r>
            <a:r>
              <a:rPr lang="en-GB" sz="3000" b="1" i="0" dirty="0">
                <a:solidFill>
                  <a:srgbClr val="7030A0"/>
                </a:solidFill>
                <a:effectLst/>
                <a:highlight>
                  <a:srgbClr val="FFFFFF"/>
                </a:highlight>
                <a:latin typeface="Arial" panose="020B0604020202020204" pitchFamily="34" charset="0"/>
              </a:rPr>
              <a:t> NI  </a:t>
            </a:r>
            <a:r>
              <a:rPr lang="en-GB" sz="3000" b="0" i="0" dirty="0">
                <a:solidFill>
                  <a:srgbClr val="222222"/>
                </a:solidFill>
                <a:effectLst/>
                <a:highlight>
                  <a:srgbClr val="FFFFFF"/>
                </a:highlight>
                <a:latin typeface="Arial" panose="020B0604020202020204" pitchFamily="34" charset="0"/>
              </a:rPr>
              <a:t>OR  </a:t>
            </a:r>
            <a:r>
              <a:rPr lang="en-GB" sz="3000" b="1" i="0" dirty="0">
                <a:solidFill>
                  <a:srgbClr val="7030A0"/>
                </a:solidFill>
                <a:effectLst/>
                <a:highlight>
                  <a:srgbClr val="FFFFFF"/>
                </a:highlight>
                <a:latin typeface="Arial" panose="020B0604020202020204" pitchFamily="34" charset="0"/>
              </a:rPr>
              <a:t>Instagram @SEAG</a:t>
            </a:r>
            <a:r>
              <a:rPr lang="en-GB" sz="3000" b="1" dirty="0">
                <a:solidFill>
                  <a:srgbClr val="7030A0"/>
                </a:solidFill>
                <a:highlight>
                  <a:srgbClr val="FFFFFF"/>
                </a:highlight>
                <a:latin typeface="Arial" panose="020B0604020202020204" pitchFamily="34" charset="0"/>
              </a:rPr>
              <a:t>_NI_Official</a:t>
            </a:r>
            <a:endParaRPr lang="en-GB" sz="3000" b="1" i="0" dirty="0">
              <a:solidFill>
                <a:srgbClr val="7030A0"/>
              </a:solidFill>
              <a:effectLst/>
              <a:highlight>
                <a:srgbClr val="FFFFFF"/>
              </a:highlight>
              <a:latin typeface="Arial" panose="020B0604020202020204" pitchFamily="34" charset="0"/>
            </a:endParaRPr>
          </a:p>
          <a:p>
            <a:pPr marL="0" indent="0" algn="l">
              <a:buNone/>
            </a:pPr>
            <a:endParaRPr lang="en-GB" sz="3000" b="1" dirty="0">
              <a:solidFill>
                <a:srgbClr val="7030A0"/>
              </a:solidFill>
            </a:endParaRPr>
          </a:p>
          <a:p>
            <a:pPr marL="0" indent="0" algn="ctr">
              <a:lnSpc>
                <a:spcPct val="107000"/>
              </a:lnSpc>
              <a:spcAft>
                <a:spcPts val="600"/>
              </a:spcAft>
              <a:buNone/>
            </a:pPr>
            <a:r>
              <a:rPr lang="en-GB" sz="2400" b="1" dirty="0"/>
              <a:t> NB Parents / Guardians can email SEAG directly from the SEAG portal as soon as they have created an account. </a:t>
            </a:r>
          </a:p>
          <a:p>
            <a:pPr marL="0" indent="0" algn="r">
              <a:lnSpc>
                <a:spcPct val="107000"/>
              </a:lnSpc>
              <a:spcAft>
                <a:spcPts val="600"/>
              </a:spcAft>
              <a:buNone/>
            </a:pPr>
            <a:r>
              <a:rPr lang="en-GB" sz="1800" i="1"/>
              <a:t>SEAG 29</a:t>
            </a:r>
            <a:r>
              <a:rPr lang="en-GB" sz="1800" i="1" baseline="30000"/>
              <a:t>th</a:t>
            </a:r>
            <a:r>
              <a:rPr lang="en-GB" sz="1800" i="1"/>
              <a:t> </a:t>
            </a:r>
            <a:r>
              <a:rPr lang="en-GB" sz="1800" i="1" dirty="0"/>
              <a:t>April 2026</a:t>
            </a:r>
          </a:p>
          <a:p>
            <a:pPr marL="0" indent="0">
              <a:lnSpc>
                <a:spcPct val="107000"/>
              </a:lnSpc>
              <a:spcAft>
                <a:spcPts val="600"/>
              </a:spcAft>
              <a:buNone/>
            </a:pPr>
            <a:r>
              <a:rPr lang="en-GB" sz="2000" b="1" dirty="0">
                <a:solidFill>
                  <a:srgbClr val="FF0000"/>
                </a:solidFill>
              </a:rPr>
              <a:t> </a:t>
            </a:r>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7531"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C9A209B3-E475-6E28-AFB2-6707F1394283}"/>
              </a:ext>
            </a:extLst>
          </p:cNvPr>
          <p:cNvSpPr>
            <a:spLocks noGrp="1"/>
          </p:cNvSpPr>
          <p:nvPr>
            <p:ph type="sldNum" sz="quarter" idx="12"/>
          </p:nvPr>
        </p:nvSpPr>
        <p:spPr/>
        <p:txBody>
          <a:bodyPr/>
          <a:lstStyle/>
          <a:p>
            <a:fld id="{0DA99461-0B27-48DD-AA52-EF709D76F84B}" type="slidenum">
              <a:rPr lang="en-GB" smtClean="0"/>
              <a:t>33</a:t>
            </a:fld>
            <a:endParaRPr lang="en-GB" dirty="0"/>
          </a:p>
        </p:txBody>
      </p:sp>
    </p:spTree>
    <p:extLst>
      <p:ext uri="{BB962C8B-B14F-4D97-AF65-F5344CB8AC3E}">
        <p14:creationId xmlns:p14="http://schemas.microsoft.com/office/powerpoint/2010/main" val="1113384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4400" b="1" dirty="0">
                <a:solidFill>
                  <a:srgbClr val="FF0000"/>
                </a:solidFill>
              </a:rPr>
              <a:t>Really Important</a:t>
            </a:r>
            <a:br>
              <a:rPr lang="en-GB" sz="4400" b="1" dirty="0">
                <a:solidFill>
                  <a:srgbClr val="7030A0"/>
                </a:solidFill>
              </a:rPr>
            </a:br>
            <a:endParaRPr lang="en-GB"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751840" y="1795145"/>
            <a:ext cx="10752805" cy="4465696"/>
          </a:xfrm>
        </p:spPr>
        <p:txBody>
          <a:bodyPr>
            <a:normAutofit fontScale="62500" lnSpcReduction="20000"/>
          </a:bodyPr>
          <a:lstStyle/>
          <a:p>
            <a:pPr marL="0" indent="0">
              <a:buNone/>
            </a:pPr>
            <a:r>
              <a:rPr lang="en-GB" sz="3100" b="1" dirty="0">
                <a:solidFill>
                  <a:srgbClr val="0070C0"/>
                </a:solidFill>
              </a:rPr>
              <a:t>Registration</a:t>
            </a:r>
          </a:p>
          <a:p>
            <a:pPr>
              <a:lnSpc>
                <a:spcPct val="120000"/>
              </a:lnSpc>
            </a:pPr>
            <a:r>
              <a:rPr lang="en-GB" sz="3100" dirty="0">
                <a:solidFill>
                  <a:srgbClr val="0070C0"/>
                </a:solidFill>
              </a:rPr>
              <a:t>Only pupils who have been registered to sit the Entrance Assessment (</a:t>
            </a:r>
            <a:r>
              <a:rPr lang="en-GB" sz="3100" i="1" dirty="0">
                <a:solidFill>
                  <a:srgbClr val="0070C0"/>
                </a:solidFill>
              </a:rPr>
              <a:t>registration closes at 11.59pm on Friday 18</a:t>
            </a:r>
            <a:r>
              <a:rPr lang="en-GB" sz="3100" i="1" baseline="30000" dirty="0">
                <a:solidFill>
                  <a:srgbClr val="0070C0"/>
                </a:solidFill>
              </a:rPr>
              <a:t>th</a:t>
            </a:r>
            <a:r>
              <a:rPr lang="en-GB" sz="3100" i="1" dirty="0">
                <a:solidFill>
                  <a:srgbClr val="0070C0"/>
                </a:solidFill>
              </a:rPr>
              <a:t> September 2026</a:t>
            </a:r>
            <a:r>
              <a:rPr lang="en-GB" sz="3100" dirty="0">
                <a:solidFill>
                  <a:srgbClr val="0070C0"/>
                </a:solidFill>
              </a:rPr>
              <a:t>) will be able to sit the Assessment.</a:t>
            </a:r>
          </a:p>
          <a:p>
            <a:pPr>
              <a:lnSpc>
                <a:spcPct val="120000"/>
              </a:lnSpc>
            </a:pPr>
            <a:r>
              <a:rPr lang="en-GB" sz="3100" dirty="0"/>
              <a:t>The Registration Period is open for 4 months – 124 days. DO NOT LEAVE IT TO THE LAST MINUTE !!</a:t>
            </a:r>
          </a:p>
          <a:p>
            <a:pPr>
              <a:lnSpc>
                <a:spcPct val="120000"/>
              </a:lnSpc>
            </a:pPr>
            <a:r>
              <a:rPr lang="en-GB" sz="3100" dirty="0"/>
              <a:t>For 2025, SEAG was able to open a Late Registration Window for 4 days in September, with a non- refundable £50 Administration Fee. </a:t>
            </a:r>
            <a:r>
              <a:rPr lang="en-GB" sz="3100" u="sng" dirty="0"/>
              <a:t>There is no guarantee that this window will be available in 2026.</a:t>
            </a:r>
          </a:p>
          <a:p>
            <a:pPr>
              <a:lnSpc>
                <a:spcPct val="120000"/>
              </a:lnSpc>
            </a:pPr>
            <a:r>
              <a:rPr lang="en-GB" sz="3100" dirty="0">
                <a:highlight>
                  <a:srgbClr val="FFFF00"/>
                </a:highlight>
              </a:rPr>
              <a:t>If a pupil has not been registered he / she will NOT be able to sit the Entrance Assessment.</a:t>
            </a:r>
          </a:p>
          <a:p>
            <a:pPr>
              <a:lnSpc>
                <a:spcPct val="120000"/>
              </a:lnSpc>
            </a:pPr>
            <a:r>
              <a:rPr lang="en-GB" sz="3100" dirty="0">
                <a:highlight>
                  <a:srgbClr val="FFFF00"/>
                </a:highlight>
              </a:rPr>
              <a:t>It is the responsibility of the parent / guardian to register their child.</a:t>
            </a:r>
          </a:p>
          <a:p>
            <a:pPr marL="0" indent="0">
              <a:buNone/>
            </a:pPr>
            <a:endParaRPr lang="en-GB" sz="1100" b="1" dirty="0"/>
          </a:p>
          <a:p>
            <a:pPr marL="0" indent="0">
              <a:buNone/>
            </a:pPr>
            <a:r>
              <a:rPr lang="en-GB" sz="3100" b="1" dirty="0">
                <a:solidFill>
                  <a:srgbClr val="0070C0"/>
                </a:solidFill>
              </a:rPr>
              <a:t>SEAG Entrance Assessment Papers</a:t>
            </a:r>
          </a:p>
          <a:p>
            <a:r>
              <a:rPr lang="en-GB" sz="3100" dirty="0"/>
              <a:t>The Entrance Assessment consists of </a:t>
            </a:r>
            <a:r>
              <a:rPr lang="en-GB" sz="3100" u="sng" dirty="0"/>
              <a:t>two</a:t>
            </a:r>
            <a:r>
              <a:rPr lang="en-GB" sz="3100" dirty="0"/>
              <a:t> Assessment Papers taken </a:t>
            </a:r>
            <a:r>
              <a:rPr lang="en-GB" sz="3100" b="1" dirty="0"/>
              <a:t>one week </a:t>
            </a:r>
            <a:r>
              <a:rPr lang="en-GB" sz="3100" dirty="0"/>
              <a:t>apart. </a:t>
            </a:r>
          </a:p>
          <a:p>
            <a:r>
              <a:rPr lang="en-GB" sz="3100" dirty="0">
                <a:solidFill>
                  <a:srgbClr val="0070C0"/>
                </a:solidFill>
              </a:rPr>
              <a:t>Pupils sit both Papers. It is not a choice between sitting Paper 1 or Paper 2.</a:t>
            </a:r>
          </a:p>
          <a:p>
            <a:pPr marL="0" indent="0">
              <a:buNone/>
            </a:pPr>
            <a:endParaRPr lang="en-GB" sz="1100" b="1" dirty="0"/>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869"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1FBEBAD2-251A-5FBE-5D19-A3CEBEDDA707}"/>
              </a:ext>
            </a:extLst>
          </p:cNvPr>
          <p:cNvSpPr>
            <a:spLocks noGrp="1"/>
          </p:cNvSpPr>
          <p:nvPr>
            <p:ph type="sldNum" sz="quarter" idx="12"/>
          </p:nvPr>
        </p:nvSpPr>
        <p:spPr/>
        <p:txBody>
          <a:bodyPr/>
          <a:lstStyle/>
          <a:p>
            <a:fld id="{0DA99461-0B27-48DD-AA52-EF709D76F84B}" type="slidenum">
              <a:rPr lang="en-GB" smtClean="0"/>
              <a:t>4</a:t>
            </a:fld>
            <a:endParaRPr lang="en-GB" dirty="0"/>
          </a:p>
        </p:txBody>
      </p:sp>
    </p:spTree>
    <p:extLst>
      <p:ext uri="{BB962C8B-B14F-4D97-AF65-F5344CB8AC3E}">
        <p14:creationId xmlns:p14="http://schemas.microsoft.com/office/powerpoint/2010/main" val="3572962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4400" b="1" dirty="0">
                <a:solidFill>
                  <a:srgbClr val="FF0000"/>
                </a:solidFill>
              </a:rPr>
              <a:t>The Registration Process </a:t>
            </a:r>
            <a:r>
              <a:rPr lang="en-GB" sz="3600" b="1" dirty="0">
                <a:solidFill>
                  <a:srgbClr val="FF0000"/>
                </a:solidFill>
              </a:rPr>
              <a:t>(Be Prepared)</a:t>
            </a:r>
            <a:br>
              <a:rPr lang="en-GB" sz="4400" b="1" dirty="0">
                <a:solidFill>
                  <a:srgbClr val="7030A0"/>
                </a:solidFill>
              </a:rPr>
            </a:br>
            <a:endParaRPr lang="en-GB"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592164" y="1548876"/>
            <a:ext cx="11052439" cy="4807474"/>
          </a:xfrm>
        </p:spPr>
        <p:txBody>
          <a:bodyPr>
            <a:normAutofit fontScale="77500" lnSpcReduction="20000"/>
          </a:bodyPr>
          <a:lstStyle/>
          <a:p>
            <a:pPr marL="0" indent="0">
              <a:buNone/>
            </a:pPr>
            <a:r>
              <a:rPr lang="en-GB" sz="2600" b="1" dirty="0"/>
              <a:t>Parents / Guardians will:</a:t>
            </a:r>
          </a:p>
          <a:p>
            <a:pPr>
              <a:buFont typeface="Wingdings" panose="05000000000000000000" pitchFamily="2" charset="2"/>
              <a:buChar char="ü"/>
            </a:pPr>
            <a:r>
              <a:rPr lang="en-GB" sz="2600" b="1" dirty="0"/>
              <a:t>use a portal on the website </a:t>
            </a:r>
            <a:r>
              <a:rPr lang="en-GB" sz="2600" b="1" dirty="0">
                <a:hlinkClick r:id="rId2"/>
              </a:rPr>
              <a:t>www.seagni.co.uk</a:t>
            </a:r>
            <a:r>
              <a:rPr lang="en-GB" sz="2600" b="1" dirty="0"/>
              <a:t> to</a:t>
            </a:r>
          </a:p>
          <a:p>
            <a:pPr marL="0" indent="0">
              <a:buNone/>
            </a:pPr>
            <a:r>
              <a:rPr lang="en-GB" sz="2600" b="1" dirty="0"/>
              <a:t>register their child by completing a “Pupil Application”.</a:t>
            </a:r>
          </a:p>
          <a:p>
            <a:pPr>
              <a:buFont typeface="Wingdings" panose="05000000000000000000" pitchFamily="2" charset="2"/>
              <a:buChar char="ü"/>
            </a:pPr>
            <a:r>
              <a:rPr lang="en-GB" sz="2600" b="1" dirty="0"/>
              <a:t>need to have the following documentation to hand: </a:t>
            </a:r>
          </a:p>
          <a:p>
            <a:pPr>
              <a:buFont typeface="Wingdings" panose="05000000000000000000" pitchFamily="2" charset="2"/>
              <a:buChar char="Ø"/>
            </a:pPr>
            <a:r>
              <a:rPr lang="en-GB" sz="2600" b="1" dirty="0"/>
              <a:t>   </a:t>
            </a:r>
            <a:r>
              <a:rPr lang="en-GB" sz="2000" dirty="0">
                <a:solidFill>
                  <a:srgbClr val="0070C0"/>
                </a:solidFill>
              </a:rPr>
              <a:t>Pupil’s Birth Certificate / Passport / Residence Permit</a:t>
            </a:r>
          </a:p>
          <a:p>
            <a:pPr>
              <a:buFont typeface="Wingdings" panose="05000000000000000000" pitchFamily="2" charset="2"/>
              <a:buChar char="Ø"/>
            </a:pPr>
            <a:r>
              <a:rPr lang="en-GB" sz="2000" dirty="0">
                <a:solidFill>
                  <a:srgbClr val="0070C0"/>
                </a:solidFill>
              </a:rPr>
              <a:t>    Pupil’s Photograph – a head and shoulders picture</a:t>
            </a:r>
          </a:p>
          <a:p>
            <a:pPr marL="0" indent="0">
              <a:buNone/>
            </a:pPr>
            <a:endParaRPr lang="en-GB" sz="700" b="1" dirty="0"/>
          </a:p>
          <a:p>
            <a:pPr marL="0" indent="0">
              <a:buNone/>
            </a:pPr>
            <a:r>
              <a:rPr lang="en-GB" sz="2000" b="1" dirty="0"/>
              <a:t>and, if claiming exemption from the £20 registration fee:</a:t>
            </a:r>
          </a:p>
          <a:p>
            <a:pPr>
              <a:buFont typeface="Wingdings" panose="05000000000000000000" pitchFamily="2" charset="2"/>
              <a:buChar char="Ø"/>
            </a:pPr>
            <a:r>
              <a:rPr lang="en-GB" sz="2000" b="1" u="sng" dirty="0"/>
              <a:t>Current</a:t>
            </a:r>
            <a:r>
              <a:rPr lang="en-GB" sz="2000" b="1" dirty="0"/>
              <a:t> Free School Meals Eligibility Entitlement (FSME) </a:t>
            </a:r>
          </a:p>
          <a:p>
            <a:pPr marL="0" indent="0">
              <a:buNone/>
            </a:pPr>
            <a:r>
              <a:rPr lang="en-GB" sz="2000" b="1" dirty="0"/>
              <a:t>     </a:t>
            </a:r>
            <a:r>
              <a:rPr lang="en-GB" sz="2000" b="1" u="sng" dirty="0"/>
              <a:t>approval</a:t>
            </a:r>
            <a:r>
              <a:rPr lang="en-GB" sz="2000" b="1" dirty="0"/>
              <a:t> documentation </a:t>
            </a:r>
            <a:r>
              <a:rPr lang="en-GB" sz="2000" b="1" dirty="0">
                <a:highlight>
                  <a:srgbClr val="FFFF00"/>
                </a:highlight>
              </a:rPr>
              <a:t>provided by the Education Authority (EA) </a:t>
            </a:r>
          </a:p>
          <a:p>
            <a:pPr marL="0" indent="0">
              <a:buNone/>
            </a:pPr>
            <a:r>
              <a:rPr lang="en-GB" sz="2000" b="1" dirty="0">
                <a:solidFill>
                  <a:srgbClr val="FF0000"/>
                </a:solidFill>
              </a:rPr>
              <a:t>     with the child’s name and date of birth: </a:t>
            </a:r>
          </a:p>
          <a:p>
            <a:pPr marL="0" indent="0">
              <a:buNone/>
            </a:pPr>
            <a:r>
              <a:rPr lang="en-GB" sz="1700" b="1" dirty="0">
                <a:solidFill>
                  <a:srgbClr val="0070C0"/>
                </a:solidFill>
              </a:rPr>
              <a:t>  </a:t>
            </a:r>
            <a:r>
              <a:rPr lang="en-GB" sz="1900" b="1" dirty="0">
                <a:solidFill>
                  <a:srgbClr val="0070C0"/>
                </a:solidFill>
              </a:rPr>
              <a:t>i.e. EITHER an appropriate screenshot from the parent’s account in the EA portal</a:t>
            </a:r>
          </a:p>
          <a:p>
            <a:pPr marL="0" indent="0">
              <a:buNone/>
            </a:pPr>
            <a:r>
              <a:rPr lang="en-GB" sz="1900" b="1" dirty="0">
                <a:solidFill>
                  <a:srgbClr val="0070C0"/>
                </a:solidFill>
              </a:rPr>
              <a:t>         OR a current FSME “Entitlement Letter” from EA</a:t>
            </a:r>
          </a:p>
          <a:p>
            <a:pPr marL="0" indent="0">
              <a:buNone/>
            </a:pPr>
            <a:endParaRPr lang="en-GB" sz="1900" b="1" dirty="0">
              <a:solidFill>
                <a:srgbClr val="0070C0"/>
              </a:solidFill>
            </a:endParaRPr>
          </a:p>
          <a:p>
            <a:pPr marL="0" indent="0">
              <a:buNone/>
            </a:pPr>
            <a:endParaRPr lang="en-GB" sz="2000" dirty="0">
              <a:solidFill>
                <a:srgbClr val="0070C0"/>
              </a:solidFill>
              <a:highlight>
                <a:srgbClr val="FFFF00"/>
              </a:highlight>
            </a:endParaRPr>
          </a:p>
          <a:p>
            <a:pPr marL="0" indent="0">
              <a:buNone/>
            </a:pPr>
            <a:r>
              <a:rPr lang="en-GB" sz="2000" dirty="0">
                <a:solidFill>
                  <a:srgbClr val="0070C0"/>
                </a:solidFill>
                <a:highlight>
                  <a:srgbClr val="FFFF00"/>
                </a:highlight>
              </a:rPr>
              <a:t>NB FSME entitlement MUST be </a:t>
            </a:r>
            <a:r>
              <a:rPr lang="en-GB" sz="2000" dirty="0">
                <a:solidFill>
                  <a:srgbClr val="FF0000"/>
                </a:solidFill>
                <a:highlight>
                  <a:srgbClr val="FFFF00"/>
                </a:highlight>
              </a:rPr>
              <a:t>current</a:t>
            </a:r>
            <a:r>
              <a:rPr lang="en-GB" sz="2000" dirty="0">
                <a:highlight>
                  <a:srgbClr val="FFFF00"/>
                </a:highlight>
              </a:rPr>
              <a:t>;</a:t>
            </a:r>
            <a:r>
              <a:rPr lang="en-GB" sz="2000" dirty="0">
                <a:solidFill>
                  <a:srgbClr val="0070C0"/>
                </a:solidFill>
                <a:highlight>
                  <a:srgbClr val="FFFF00"/>
                </a:highlight>
              </a:rPr>
              <a:t> SEAG needs the EA </a:t>
            </a:r>
            <a:r>
              <a:rPr lang="en-GB" sz="2000" dirty="0">
                <a:solidFill>
                  <a:srgbClr val="FF0000"/>
                </a:solidFill>
                <a:highlight>
                  <a:srgbClr val="FFFF00"/>
                </a:highlight>
              </a:rPr>
              <a:t>approval</a:t>
            </a:r>
            <a:r>
              <a:rPr lang="en-GB" sz="2000" dirty="0">
                <a:highlight>
                  <a:srgbClr val="FFFF00"/>
                </a:highlight>
              </a:rPr>
              <a:t> </a:t>
            </a:r>
            <a:r>
              <a:rPr lang="en-GB" sz="2000" dirty="0">
                <a:solidFill>
                  <a:srgbClr val="0070C0"/>
                </a:solidFill>
                <a:highlight>
                  <a:srgbClr val="FFFF00"/>
                </a:highlight>
              </a:rPr>
              <a:t>documentation – not evidence that the parent has </a:t>
            </a:r>
            <a:r>
              <a:rPr lang="en-GB" sz="2000" dirty="0">
                <a:solidFill>
                  <a:srgbClr val="FF0000"/>
                </a:solidFill>
                <a:highlight>
                  <a:srgbClr val="FFFF00"/>
                </a:highlight>
              </a:rPr>
              <a:t>applied</a:t>
            </a:r>
            <a:r>
              <a:rPr lang="en-GB" sz="2000" dirty="0">
                <a:solidFill>
                  <a:srgbClr val="0070C0"/>
                </a:solidFill>
              </a:rPr>
              <a:t>.</a:t>
            </a:r>
          </a:p>
          <a:p>
            <a:pPr marL="0" indent="0">
              <a:buNone/>
            </a:pPr>
            <a:endParaRPr lang="en-GB" sz="2200" dirty="0"/>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8869"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DC1AF628-934E-CC08-E58C-C21E677DEB62}"/>
              </a:ext>
            </a:extLst>
          </p:cNvPr>
          <p:cNvSpPr>
            <a:spLocks noGrp="1"/>
          </p:cNvSpPr>
          <p:nvPr>
            <p:ph type="sldNum" sz="quarter" idx="12"/>
          </p:nvPr>
        </p:nvSpPr>
        <p:spPr/>
        <p:txBody>
          <a:bodyPr/>
          <a:lstStyle/>
          <a:p>
            <a:fld id="{0DA99461-0B27-48DD-AA52-EF709D76F84B}" type="slidenum">
              <a:rPr lang="en-GB" smtClean="0"/>
              <a:t>5</a:t>
            </a:fld>
            <a:endParaRPr lang="en-GB" dirty="0"/>
          </a:p>
        </p:txBody>
      </p:sp>
      <p:pic>
        <p:nvPicPr>
          <p:cNvPr id="9" name="Picture 8">
            <a:extLst>
              <a:ext uri="{FF2B5EF4-FFF2-40B4-BE49-F238E27FC236}">
                <a16:creationId xmlns:a16="http://schemas.microsoft.com/office/drawing/2014/main" id="{8AADDC3B-C377-3469-C033-E00F267DC789}"/>
              </a:ext>
            </a:extLst>
          </p:cNvPr>
          <p:cNvPicPr>
            <a:picLocks noChangeAspect="1"/>
          </p:cNvPicPr>
          <p:nvPr/>
        </p:nvPicPr>
        <p:blipFill>
          <a:blip r:embed="rId4"/>
          <a:stretch>
            <a:fillRect/>
          </a:stretch>
        </p:blipFill>
        <p:spPr>
          <a:xfrm>
            <a:off x="7240555" y="1650283"/>
            <a:ext cx="4231405" cy="3961315"/>
          </a:xfrm>
          <a:prstGeom prst="rect">
            <a:avLst/>
          </a:prstGeom>
        </p:spPr>
      </p:pic>
    </p:spTree>
    <p:extLst>
      <p:ext uri="{BB962C8B-B14F-4D97-AF65-F5344CB8AC3E}">
        <p14:creationId xmlns:p14="http://schemas.microsoft.com/office/powerpoint/2010/main" val="2744836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9" y="365125"/>
            <a:ext cx="10515600" cy="1575641"/>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4400" b="1" dirty="0">
                <a:solidFill>
                  <a:srgbClr val="FF0000"/>
                </a:solidFill>
              </a:rPr>
              <a:t>The Registration Process </a:t>
            </a:r>
            <a:br>
              <a:rPr lang="en-GB" sz="4400" b="1" dirty="0">
                <a:solidFill>
                  <a:srgbClr val="FF0000"/>
                </a:solidFill>
              </a:rPr>
            </a:br>
            <a:r>
              <a:rPr lang="en-GB" sz="4400" b="1" dirty="0">
                <a:solidFill>
                  <a:srgbClr val="FF0000"/>
                </a:solidFill>
              </a:rPr>
              <a:t>                        </a:t>
            </a:r>
            <a:r>
              <a:rPr lang="en-GB" sz="3600" b="1" dirty="0">
                <a:solidFill>
                  <a:srgbClr val="FF0000"/>
                </a:solidFill>
              </a:rPr>
              <a:t>(Learning from the past years’ experience)</a:t>
            </a:r>
            <a:br>
              <a:rPr lang="en-GB" sz="4400" b="1" dirty="0">
                <a:solidFill>
                  <a:srgbClr val="7030A0"/>
                </a:solidFill>
              </a:rPr>
            </a:br>
            <a:endParaRPr lang="en-GB"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839755" y="2141536"/>
            <a:ext cx="10504714" cy="4351338"/>
          </a:xfrm>
        </p:spPr>
        <p:txBody>
          <a:bodyPr>
            <a:normAutofit/>
          </a:bodyPr>
          <a:lstStyle/>
          <a:p>
            <a:r>
              <a:rPr lang="en-GB" sz="2000" dirty="0">
                <a:solidFill>
                  <a:srgbClr val="0070C0"/>
                </a:solidFill>
              </a:rPr>
              <a:t>Each year over 1000 parents have registered on the first day to try and make sure they were able to get a place at their preferred Assessment Centre</a:t>
            </a:r>
            <a:r>
              <a:rPr lang="en-GB" sz="2000" dirty="0"/>
              <a:t> BUT</a:t>
            </a:r>
          </a:p>
          <a:p>
            <a:r>
              <a:rPr lang="en-GB" sz="2000" dirty="0"/>
              <a:t>there were still places at every Centre, even the most popular Centres, over two weeks later </a:t>
            </a:r>
          </a:p>
          <a:p>
            <a:pPr marL="0" indent="0">
              <a:spcBef>
                <a:spcPts val="0"/>
              </a:spcBef>
              <a:buNone/>
            </a:pPr>
            <a:r>
              <a:rPr lang="en-GB" sz="2000" dirty="0"/>
              <a:t>    AND there were still places at nearly every Centre over two months later.</a:t>
            </a:r>
          </a:p>
          <a:p>
            <a:r>
              <a:rPr lang="en-GB" sz="2000" dirty="0">
                <a:solidFill>
                  <a:srgbClr val="0070C0"/>
                </a:solidFill>
              </a:rPr>
              <a:t>Last year around 10% of all parents left it until the last week before trying to register and some forgot to register.</a:t>
            </a:r>
          </a:p>
          <a:p>
            <a:r>
              <a:rPr lang="en-GB" sz="2000" b="1" dirty="0"/>
              <a:t>Last year there were errors in around 10% of Pupil Application forms.</a:t>
            </a:r>
          </a:p>
          <a:p>
            <a:pPr>
              <a:buFont typeface="Wingdings" panose="05000000000000000000" pitchFamily="2" charset="2"/>
              <a:buChar char="Ø"/>
            </a:pPr>
            <a:r>
              <a:rPr lang="en-GB" sz="2000" dirty="0">
                <a:highlight>
                  <a:srgbClr val="FFFF00"/>
                </a:highlight>
              </a:rPr>
              <a:t>Prepare well and take time to fill the form in accurately. There is a review page for you to check over what you have entered on the Pupil Application form.</a:t>
            </a:r>
          </a:p>
          <a:p>
            <a:pPr>
              <a:buFont typeface="Wingdings" panose="05000000000000000000" pitchFamily="2" charset="2"/>
              <a:buChar char="Ø"/>
            </a:pPr>
            <a:r>
              <a:rPr lang="en-GB" sz="2000" dirty="0">
                <a:solidFill>
                  <a:srgbClr val="0070C0"/>
                </a:solidFill>
              </a:rPr>
              <a:t>There was </a:t>
            </a:r>
            <a:r>
              <a:rPr lang="en-GB" sz="2000" b="1" dirty="0">
                <a:solidFill>
                  <a:srgbClr val="0070C0"/>
                </a:solidFill>
              </a:rPr>
              <a:t>no</a:t>
            </a:r>
            <a:r>
              <a:rPr lang="en-GB" sz="2000" dirty="0">
                <a:solidFill>
                  <a:srgbClr val="0070C0"/>
                </a:solidFill>
              </a:rPr>
              <a:t> advantage last year in rushing to register on day 1, day 2, day 3, day 4, day 5 …….  </a:t>
            </a:r>
          </a:p>
          <a:p>
            <a:pPr>
              <a:buFont typeface="Wingdings" panose="05000000000000000000" pitchFamily="2" charset="2"/>
              <a:buChar char="Ø"/>
            </a:pPr>
            <a:r>
              <a:rPr lang="en-GB" sz="2000" dirty="0"/>
              <a:t>There is a risk that, by leaving it too late, a pupil may not be registered at all and would not be able to sit the Entrance Assessment.</a:t>
            </a:r>
          </a:p>
          <a:p>
            <a:pPr marL="0" indent="0">
              <a:buNone/>
            </a:pPr>
            <a:endParaRPr lang="en-GB" sz="2200" dirty="0"/>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869"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687537E8-F114-604D-3D0C-5768705BF793}"/>
              </a:ext>
            </a:extLst>
          </p:cNvPr>
          <p:cNvSpPr>
            <a:spLocks noGrp="1"/>
          </p:cNvSpPr>
          <p:nvPr>
            <p:ph type="sldNum" sz="quarter" idx="12"/>
          </p:nvPr>
        </p:nvSpPr>
        <p:spPr/>
        <p:txBody>
          <a:bodyPr/>
          <a:lstStyle/>
          <a:p>
            <a:fld id="{0DA99461-0B27-48DD-AA52-EF709D76F84B}" type="slidenum">
              <a:rPr lang="en-GB" smtClean="0"/>
              <a:t>6</a:t>
            </a:fld>
            <a:endParaRPr lang="en-GB" dirty="0"/>
          </a:p>
        </p:txBody>
      </p:sp>
    </p:spTree>
    <p:extLst>
      <p:ext uri="{BB962C8B-B14F-4D97-AF65-F5344CB8AC3E}">
        <p14:creationId xmlns:p14="http://schemas.microsoft.com/office/powerpoint/2010/main" val="1326326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781B3B-8505-72FA-4922-DBA523D9FC7C}"/>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3600" b="1" dirty="0">
                <a:solidFill>
                  <a:srgbClr val="FF0000"/>
                </a:solidFill>
              </a:rPr>
              <a:t>The Registration Process (Getting Started)</a:t>
            </a:r>
            <a:br>
              <a:rPr lang="en-GB" sz="4400" b="1" dirty="0">
                <a:solidFill>
                  <a:srgbClr val="7030A0"/>
                </a:solidFill>
              </a:rPr>
            </a:br>
            <a:endParaRPr lang="en-GB" dirty="0">
              <a:solidFill>
                <a:srgbClr val="7030A0"/>
              </a:solidFill>
            </a:endParaRPr>
          </a:p>
        </p:txBody>
      </p:sp>
      <p:sp>
        <p:nvSpPr>
          <p:cNvPr id="6" name="Content Placeholder 5">
            <a:extLst>
              <a:ext uri="{FF2B5EF4-FFF2-40B4-BE49-F238E27FC236}">
                <a16:creationId xmlns:a16="http://schemas.microsoft.com/office/drawing/2014/main" id="{3E938AB0-CF9C-82BC-E727-6450278E8971}"/>
              </a:ext>
            </a:extLst>
          </p:cNvPr>
          <p:cNvSpPr>
            <a:spLocks noGrp="1"/>
          </p:cNvSpPr>
          <p:nvPr>
            <p:ph idx="1"/>
          </p:nvPr>
        </p:nvSpPr>
        <p:spPr>
          <a:xfrm>
            <a:off x="828869" y="1581436"/>
            <a:ext cx="10504714" cy="4911438"/>
          </a:xfrm>
        </p:spPr>
        <p:txBody>
          <a:bodyPr>
            <a:normAutofit lnSpcReduction="10000"/>
          </a:bodyPr>
          <a:lstStyle/>
          <a:p>
            <a:r>
              <a:rPr lang="en-GB" sz="2600" b="1" dirty="0"/>
              <a:t>Parents / Guardians use a portal on the SEAG website </a:t>
            </a:r>
            <a:r>
              <a:rPr lang="en-GB" sz="2600" b="1" dirty="0">
                <a:hlinkClick r:id="rId2"/>
              </a:rPr>
              <a:t>www.seagni.co.uk</a:t>
            </a:r>
            <a:endParaRPr lang="en-GB" sz="2600" b="1" dirty="0"/>
          </a:p>
          <a:p>
            <a:r>
              <a:rPr lang="en-GB" sz="2200" b="1" dirty="0"/>
              <a:t>The process starts with the parent / guardian creating their own account in the portal.</a:t>
            </a:r>
          </a:p>
          <a:p>
            <a:r>
              <a:rPr lang="en-GB" sz="2200" b="1" dirty="0">
                <a:solidFill>
                  <a:srgbClr val="7030A0"/>
                </a:solidFill>
              </a:rPr>
              <a:t>We call this the Parent / Guardian Registration.</a:t>
            </a:r>
          </a:p>
          <a:p>
            <a:pPr>
              <a:buFont typeface="Wingdings" panose="05000000000000000000" pitchFamily="2" charset="2"/>
              <a:buChar char="ü"/>
            </a:pPr>
            <a:r>
              <a:rPr lang="en-GB" sz="2200" b="1" dirty="0"/>
              <a:t>The portal is open from 8:00am Monday 18</a:t>
            </a:r>
            <a:r>
              <a:rPr lang="en-GB" sz="2200" b="1" baseline="30000" dirty="0"/>
              <a:t>th</a:t>
            </a:r>
            <a:r>
              <a:rPr lang="en-GB" sz="2200" b="1" dirty="0"/>
              <a:t> May  until 11.59pm Friday 18</a:t>
            </a:r>
            <a:r>
              <a:rPr lang="en-GB" sz="2200" b="1" baseline="30000" dirty="0"/>
              <a:t>th</a:t>
            </a:r>
            <a:r>
              <a:rPr lang="en-GB" sz="2200" b="1" dirty="0"/>
              <a:t> Sept 2026.</a:t>
            </a:r>
          </a:p>
          <a:p>
            <a:pPr>
              <a:buFont typeface="Wingdings" panose="05000000000000000000" pitchFamily="2" charset="2"/>
              <a:buChar char="ü"/>
            </a:pPr>
            <a:r>
              <a:rPr lang="en-GB" sz="2200" b="1" dirty="0">
                <a:solidFill>
                  <a:srgbClr val="0070C0"/>
                </a:solidFill>
              </a:rPr>
              <a:t>SEAG provides Guidance Notes to help Parents / Guardians.</a:t>
            </a:r>
          </a:p>
          <a:p>
            <a:pPr marL="0" indent="0">
              <a:buNone/>
            </a:pPr>
            <a:endParaRPr lang="en-GB" sz="2000" dirty="0">
              <a:solidFill>
                <a:srgbClr val="0070C0"/>
              </a:solidFill>
            </a:endParaRPr>
          </a:p>
          <a:p>
            <a:r>
              <a:rPr lang="en-GB" sz="2000" dirty="0">
                <a:solidFill>
                  <a:srgbClr val="0070C0"/>
                </a:solidFill>
              </a:rPr>
              <a:t>Parent / Guardian Registration involves providing an email address. </a:t>
            </a:r>
            <a:endParaRPr lang="en-GB" sz="1200" dirty="0"/>
          </a:p>
          <a:p>
            <a:r>
              <a:rPr lang="en-GB" sz="2000" i="1" dirty="0"/>
              <a:t>If a parent has more than one child sitting the Entrance Assessment then both Pupil Applications can be carried out using the same Parent Registration with the same email address.</a:t>
            </a:r>
          </a:p>
          <a:p>
            <a:r>
              <a:rPr lang="en-GB" sz="2000" i="1" dirty="0"/>
              <a:t>If you set up a SEAG account in 2023, 2024 or 2025 and you have another child sitting the Entrance Assessment in 2026 you will need to set up a new account for 2026.</a:t>
            </a:r>
          </a:p>
          <a:p>
            <a:r>
              <a:rPr lang="en-GB" sz="2000" b="1" i="1" dirty="0">
                <a:solidFill>
                  <a:srgbClr val="FF0000"/>
                </a:solidFill>
                <a:highlight>
                  <a:srgbClr val="FFFF00"/>
                </a:highlight>
              </a:rPr>
              <a:t>If you cannot access a smartphone, tablet, laptop or other electronic device to register your child on the SEAG website, </a:t>
            </a:r>
            <a:r>
              <a:rPr lang="en-GB" sz="2000" b="1" i="1" u="sng" dirty="0">
                <a:solidFill>
                  <a:srgbClr val="FF0000"/>
                </a:solidFill>
                <a:highlight>
                  <a:srgbClr val="FFFF00"/>
                </a:highlight>
              </a:rPr>
              <a:t>please give your details, in writing, to the Assessment Centre </a:t>
            </a:r>
            <a:r>
              <a:rPr lang="en-GB" sz="2000" b="1" i="1" dirty="0">
                <a:solidFill>
                  <a:srgbClr val="FF0000"/>
                </a:solidFill>
                <a:highlight>
                  <a:srgbClr val="FFFF00"/>
                </a:highlight>
              </a:rPr>
              <a:t>and we will contact SEAG on your behalf.</a:t>
            </a:r>
          </a:p>
          <a:p>
            <a:pPr marL="0" indent="0">
              <a:buNone/>
            </a:pPr>
            <a:endParaRPr lang="en-GB" sz="2200" dirty="0"/>
          </a:p>
        </p:txBody>
      </p:sp>
      <p:pic>
        <p:nvPicPr>
          <p:cNvPr id="4" name="Picture 3">
            <a:extLst>
              <a:ext uri="{FF2B5EF4-FFF2-40B4-BE49-F238E27FC236}">
                <a16:creationId xmlns:a16="http://schemas.microsoft.com/office/drawing/2014/main" id="{6ACB010E-4CDF-FBB5-5C73-E8397942721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8869"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4E901056-D091-1DFD-B102-FFB175DCF7B9}"/>
              </a:ext>
            </a:extLst>
          </p:cNvPr>
          <p:cNvSpPr>
            <a:spLocks noGrp="1"/>
          </p:cNvSpPr>
          <p:nvPr>
            <p:ph type="sldNum" sz="quarter" idx="12"/>
          </p:nvPr>
        </p:nvSpPr>
        <p:spPr/>
        <p:txBody>
          <a:bodyPr/>
          <a:lstStyle/>
          <a:p>
            <a:fld id="{0DA99461-0B27-48DD-AA52-EF709D76F84B}" type="slidenum">
              <a:rPr lang="en-GB" smtClean="0"/>
              <a:t>7</a:t>
            </a:fld>
            <a:endParaRPr lang="en-GB" dirty="0"/>
          </a:p>
        </p:txBody>
      </p:sp>
    </p:spTree>
    <p:extLst>
      <p:ext uri="{BB962C8B-B14F-4D97-AF65-F5344CB8AC3E}">
        <p14:creationId xmlns:p14="http://schemas.microsoft.com/office/powerpoint/2010/main" val="3095194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023A7D-C7DB-8F99-4523-5F866E2E1E6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E874B1C-D3D3-AF5A-D67C-FFC270619F0B}"/>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3600" b="1" dirty="0">
                <a:solidFill>
                  <a:srgbClr val="FF0000"/>
                </a:solidFill>
              </a:rPr>
              <a:t>The Registration Process (Getting Started)</a:t>
            </a:r>
            <a:br>
              <a:rPr lang="en-GB" sz="4400" b="1" dirty="0">
                <a:solidFill>
                  <a:srgbClr val="FF0000"/>
                </a:solidFill>
              </a:rPr>
            </a:br>
            <a:endParaRPr lang="en-GB" dirty="0">
              <a:solidFill>
                <a:srgbClr val="7030A0"/>
              </a:solidFill>
            </a:endParaRPr>
          </a:p>
        </p:txBody>
      </p:sp>
      <p:sp>
        <p:nvSpPr>
          <p:cNvPr id="6" name="Content Placeholder 5">
            <a:extLst>
              <a:ext uri="{FF2B5EF4-FFF2-40B4-BE49-F238E27FC236}">
                <a16:creationId xmlns:a16="http://schemas.microsoft.com/office/drawing/2014/main" id="{D17A7E24-AA97-E3F1-BA1C-23406FE63408}"/>
              </a:ext>
            </a:extLst>
          </p:cNvPr>
          <p:cNvSpPr>
            <a:spLocks noGrp="1"/>
          </p:cNvSpPr>
          <p:nvPr>
            <p:ph idx="1"/>
          </p:nvPr>
        </p:nvSpPr>
        <p:spPr>
          <a:xfrm>
            <a:off x="828869" y="1581436"/>
            <a:ext cx="10504714" cy="4911438"/>
          </a:xfrm>
        </p:spPr>
        <p:txBody>
          <a:bodyPr>
            <a:normAutofit fontScale="47500" lnSpcReduction="20000"/>
          </a:bodyPr>
          <a:lstStyle/>
          <a:p>
            <a:endParaRPr lang="en-GB" sz="700" dirty="0"/>
          </a:p>
          <a:p>
            <a:pPr marL="0" indent="0">
              <a:buNone/>
            </a:pPr>
            <a:r>
              <a:rPr lang="en-GB" sz="5100" b="1" dirty="0"/>
              <a:t> 	                                   </a:t>
            </a:r>
            <a:r>
              <a:rPr lang="en-GB" sz="5100" b="1" dirty="0">
                <a:solidFill>
                  <a:srgbClr val="7030A0"/>
                </a:solidFill>
              </a:rPr>
              <a:t>Parent / Guardian Registration</a:t>
            </a:r>
          </a:p>
          <a:p>
            <a:pPr>
              <a:buFont typeface="Wingdings" panose="05000000000000000000" pitchFamily="2" charset="2"/>
              <a:buChar char="Ø"/>
            </a:pPr>
            <a:r>
              <a:rPr lang="en-GB" sz="5000" dirty="0"/>
              <a:t>NB Use an email address which you are confident you will still be using until February 2027 – after the results are issued.</a:t>
            </a:r>
          </a:p>
          <a:p>
            <a:pPr marL="0" indent="0">
              <a:buNone/>
            </a:pPr>
            <a:endParaRPr lang="en-GB" sz="2600" b="1" dirty="0">
              <a:solidFill>
                <a:srgbClr val="7030A0"/>
              </a:solidFill>
            </a:endParaRPr>
          </a:p>
          <a:p>
            <a:r>
              <a:rPr lang="en-GB" sz="5000" b="1" dirty="0">
                <a:solidFill>
                  <a:srgbClr val="FF0000"/>
                </a:solidFill>
                <a:highlight>
                  <a:srgbClr val="FFFF00"/>
                </a:highlight>
              </a:rPr>
              <a:t>NB The parent / guardian can choose to set up a recovery email address. </a:t>
            </a:r>
          </a:p>
          <a:p>
            <a:r>
              <a:rPr lang="en-GB" sz="5000" dirty="0"/>
              <a:t>SEAG recommends that you do this.</a:t>
            </a:r>
          </a:p>
          <a:p>
            <a:pPr marL="0" indent="0">
              <a:buNone/>
            </a:pPr>
            <a:endParaRPr lang="en-GB" sz="5000" dirty="0"/>
          </a:p>
          <a:p>
            <a:pPr>
              <a:buFont typeface="Wingdings" panose="05000000000000000000" pitchFamily="2" charset="2"/>
              <a:buChar char="Ø"/>
            </a:pPr>
            <a:r>
              <a:rPr lang="en-GB" sz="5000" dirty="0"/>
              <a:t> </a:t>
            </a:r>
            <a:r>
              <a:rPr lang="en-GB" sz="5000" dirty="0">
                <a:highlight>
                  <a:srgbClr val="00FF00"/>
                </a:highlight>
              </a:rPr>
              <a:t>If you set up a recovery email and, at some later point in time you cannot access  your main email account, you can use the recovery email instead.</a:t>
            </a:r>
            <a:endParaRPr lang="en-GB" sz="2500" dirty="0">
              <a:highlight>
                <a:srgbClr val="00FF00"/>
              </a:highlight>
            </a:endParaRPr>
          </a:p>
          <a:p>
            <a:pPr>
              <a:buFont typeface="Wingdings" panose="05000000000000000000" pitchFamily="2" charset="2"/>
              <a:buChar char="Ø"/>
            </a:pPr>
            <a:r>
              <a:rPr lang="en-GB" sz="5000" dirty="0"/>
              <a:t> If you choose </a:t>
            </a:r>
            <a:r>
              <a:rPr lang="en-GB" sz="5000" b="1" dirty="0"/>
              <a:t>not</a:t>
            </a:r>
            <a:r>
              <a:rPr lang="en-GB" sz="5000" dirty="0"/>
              <a:t> to have a recovery email and, later, you cannot log into your     main email account, it will not be possible for you to access your account, </a:t>
            </a:r>
            <a:r>
              <a:rPr lang="en-GB" sz="3800" i="1" dirty="0"/>
              <a:t>e.g. to edit information OR to download the Pupil Card OR to see your child’s SEAG Outcomes in January 2027.</a:t>
            </a:r>
          </a:p>
          <a:p>
            <a:pPr marL="0" indent="0">
              <a:buNone/>
            </a:pPr>
            <a:endParaRPr lang="en-GB" sz="5000" dirty="0"/>
          </a:p>
          <a:p>
            <a:pPr marL="0" indent="0">
              <a:buNone/>
            </a:pPr>
            <a:endParaRPr lang="en-GB" sz="1200" dirty="0"/>
          </a:p>
          <a:p>
            <a:pPr marL="0" indent="0">
              <a:buNone/>
            </a:pPr>
            <a:endParaRPr lang="en-GB" sz="1200" dirty="0"/>
          </a:p>
          <a:p>
            <a:pPr marL="0" indent="0">
              <a:buNone/>
            </a:pPr>
            <a:endParaRPr lang="en-GB" sz="1200" dirty="0"/>
          </a:p>
          <a:p>
            <a:pPr marL="0" indent="0">
              <a:buNone/>
            </a:pPr>
            <a:endParaRPr lang="en-GB" sz="1200" dirty="0"/>
          </a:p>
          <a:p>
            <a:pPr marL="0" indent="0">
              <a:buNone/>
            </a:pPr>
            <a:endParaRPr lang="en-GB" sz="1200" dirty="0"/>
          </a:p>
          <a:p>
            <a:pPr marL="0" indent="0">
              <a:buNone/>
            </a:pPr>
            <a:endParaRPr lang="en-GB" sz="2200" dirty="0"/>
          </a:p>
        </p:txBody>
      </p:sp>
      <p:pic>
        <p:nvPicPr>
          <p:cNvPr id="4" name="Picture 3">
            <a:extLst>
              <a:ext uri="{FF2B5EF4-FFF2-40B4-BE49-F238E27FC236}">
                <a16:creationId xmlns:a16="http://schemas.microsoft.com/office/drawing/2014/main" id="{6610CE41-9A32-B401-63D0-921E7ABF443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869"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31F36A40-7F15-F935-AC25-BCA0008F7D8B}"/>
              </a:ext>
            </a:extLst>
          </p:cNvPr>
          <p:cNvSpPr>
            <a:spLocks noGrp="1"/>
          </p:cNvSpPr>
          <p:nvPr>
            <p:ph type="sldNum" sz="quarter" idx="12"/>
          </p:nvPr>
        </p:nvSpPr>
        <p:spPr/>
        <p:txBody>
          <a:bodyPr/>
          <a:lstStyle/>
          <a:p>
            <a:fld id="{0DA99461-0B27-48DD-AA52-EF709D76F84B}" type="slidenum">
              <a:rPr lang="en-GB" smtClean="0"/>
              <a:t>8</a:t>
            </a:fld>
            <a:endParaRPr lang="en-GB" dirty="0"/>
          </a:p>
        </p:txBody>
      </p:sp>
    </p:spTree>
    <p:extLst>
      <p:ext uri="{BB962C8B-B14F-4D97-AF65-F5344CB8AC3E}">
        <p14:creationId xmlns:p14="http://schemas.microsoft.com/office/powerpoint/2010/main" val="3933552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48173-99DA-C1B8-A81C-D930EB05AB5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DBD6EE9-C698-0E4C-660F-E52C126CB16D}"/>
              </a:ext>
            </a:extLst>
          </p:cNvPr>
          <p:cNvSpPr>
            <a:spLocks noGrp="1"/>
          </p:cNvSpPr>
          <p:nvPr>
            <p:ph type="title"/>
          </p:nvPr>
        </p:nvSpPr>
        <p:spPr>
          <a:xfrm>
            <a:off x="828869" y="365126"/>
            <a:ext cx="10515600" cy="1109980"/>
          </a:xfrm>
        </p:spPr>
        <p:txBody>
          <a:bodyPr>
            <a:normAutofit fontScale="90000"/>
          </a:bodyPr>
          <a:lstStyle/>
          <a:p>
            <a:br>
              <a:rPr lang="en-GB" sz="4400" b="1" dirty="0">
                <a:solidFill>
                  <a:srgbClr val="7030A0"/>
                </a:solidFill>
              </a:rPr>
            </a:br>
            <a:r>
              <a:rPr lang="en-GB" sz="4400" b="1" dirty="0">
                <a:solidFill>
                  <a:srgbClr val="7030A0"/>
                </a:solidFill>
              </a:rPr>
              <a:t>                         The 2026 Entrance Assessment</a:t>
            </a:r>
            <a:br>
              <a:rPr lang="en-GB" sz="4400" b="1" dirty="0">
                <a:solidFill>
                  <a:srgbClr val="7030A0"/>
                </a:solidFill>
              </a:rPr>
            </a:br>
            <a:r>
              <a:rPr lang="en-GB" sz="4400" b="1" dirty="0">
                <a:solidFill>
                  <a:srgbClr val="7030A0"/>
                </a:solidFill>
              </a:rPr>
              <a:t>                        </a:t>
            </a:r>
            <a:r>
              <a:rPr lang="en-GB" sz="3600" b="1" dirty="0">
                <a:solidFill>
                  <a:srgbClr val="FF0000"/>
                </a:solidFill>
              </a:rPr>
              <a:t>The Registration Process-Pupil Application</a:t>
            </a:r>
            <a:br>
              <a:rPr lang="en-GB" sz="3600" b="1" dirty="0">
                <a:solidFill>
                  <a:srgbClr val="7030A0"/>
                </a:solidFill>
              </a:rPr>
            </a:br>
            <a:endParaRPr lang="en-GB" sz="3600" dirty="0">
              <a:solidFill>
                <a:srgbClr val="7030A0"/>
              </a:solidFill>
            </a:endParaRPr>
          </a:p>
        </p:txBody>
      </p:sp>
      <p:sp>
        <p:nvSpPr>
          <p:cNvPr id="6" name="Content Placeholder 5">
            <a:extLst>
              <a:ext uri="{FF2B5EF4-FFF2-40B4-BE49-F238E27FC236}">
                <a16:creationId xmlns:a16="http://schemas.microsoft.com/office/drawing/2014/main" id="{DF27557A-B973-01D4-A2BC-3F7212BA4134}"/>
              </a:ext>
            </a:extLst>
          </p:cNvPr>
          <p:cNvSpPr>
            <a:spLocks noGrp="1"/>
          </p:cNvSpPr>
          <p:nvPr>
            <p:ph idx="1"/>
          </p:nvPr>
        </p:nvSpPr>
        <p:spPr>
          <a:xfrm>
            <a:off x="839755" y="1524551"/>
            <a:ext cx="10758196" cy="4968323"/>
          </a:xfrm>
        </p:spPr>
        <p:txBody>
          <a:bodyPr>
            <a:normAutofit fontScale="70000" lnSpcReduction="20000"/>
          </a:bodyPr>
          <a:lstStyle/>
          <a:p>
            <a:pPr marL="0" indent="0">
              <a:buNone/>
            </a:pPr>
            <a:endParaRPr lang="en-GB" sz="700" dirty="0"/>
          </a:p>
          <a:p>
            <a:pPr marL="0" indent="0">
              <a:buNone/>
            </a:pPr>
            <a:r>
              <a:rPr lang="en-GB" sz="2600" b="1" dirty="0"/>
              <a:t>Step 1 of 10		</a:t>
            </a:r>
            <a:r>
              <a:rPr lang="en-GB" sz="2600" b="1" dirty="0">
                <a:solidFill>
                  <a:srgbClr val="7030A0"/>
                </a:solidFill>
              </a:rPr>
              <a:t>Pupil Details</a:t>
            </a:r>
          </a:p>
          <a:p>
            <a:pPr>
              <a:lnSpc>
                <a:spcPct val="100000"/>
              </a:lnSpc>
              <a:buFont typeface="Wingdings" panose="05000000000000000000" pitchFamily="2" charset="2"/>
              <a:buChar char="ü"/>
            </a:pPr>
            <a:r>
              <a:rPr lang="en-GB" sz="2600" b="1" dirty="0"/>
              <a:t>Details about the pupil who is being registered are entered. </a:t>
            </a:r>
          </a:p>
          <a:p>
            <a:pPr marL="0" indent="0">
              <a:lnSpc>
                <a:spcPct val="100000"/>
              </a:lnSpc>
              <a:buNone/>
            </a:pPr>
            <a:r>
              <a:rPr lang="en-GB" sz="2400" i="1" dirty="0"/>
              <a:t>The name and date of birth which the parent / guardian enters </a:t>
            </a:r>
            <a:r>
              <a:rPr lang="en-GB" sz="2400" i="1" dirty="0">
                <a:highlight>
                  <a:srgbClr val="FFFF00"/>
                </a:highlight>
              </a:rPr>
              <a:t>MUST be identical </a:t>
            </a:r>
            <a:r>
              <a:rPr lang="en-GB" sz="2400" i="1" dirty="0"/>
              <a:t>to the information on the birth certificate / passport / residence permit for the Pupil Application to be valid.</a:t>
            </a:r>
          </a:p>
          <a:p>
            <a:pPr marL="0" indent="0">
              <a:lnSpc>
                <a:spcPct val="100000"/>
              </a:lnSpc>
              <a:buNone/>
            </a:pPr>
            <a:endParaRPr lang="en-GB" sz="2400" b="1" dirty="0"/>
          </a:p>
          <a:p>
            <a:pPr marL="0" indent="0">
              <a:lnSpc>
                <a:spcPct val="100000"/>
              </a:lnSpc>
              <a:buNone/>
            </a:pPr>
            <a:r>
              <a:rPr lang="en-GB" sz="2400" b="1" dirty="0"/>
              <a:t>Step 2 of 10                  </a:t>
            </a:r>
            <a:r>
              <a:rPr lang="en-GB" sz="2400" b="1" dirty="0">
                <a:solidFill>
                  <a:srgbClr val="7030A0"/>
                </a:solidFill>
              </a:rPr>
              <a:t>Pupil Photograph</a:t>
            </a:r>
          </a:p>
          <a:p>
            <a:pPr>
              <a:lnSpc>
                <a:spcPct val="100000"/>
              </a:lnSpc>
              <a:buFont typeface="Wingdings" panose="05000000000000000000" pitchFamily="2" charset="2"/>
              <a:buChar char="ü"/>
            </a:pPr>
            <a:r>
              <a:rPr lang="en-GB" sz="2600" b="1" dirty="0"/>
              <a:t>A passport-style, “</a:t>
            </a:r>
            <a:r>
              <a:rPr lang="en-GB" sz="2600" b="1" dirty="0">
                <a:highlight>
                  <a:srgbClr val="FFFF00"/>
                </a:highlight>
              </a:rPr>
              <a:t>head and shoulders</a:t>
            </a:r>
            <a:r>
              <a:rPr lang="en-GB" sz="2600" b="1" dirty="0"/>
              <a:t>” photograph of the pupil is uploaded</a:t>
            </a:r>
            <a:r>
              <a:rPr lang="en-GB" sz="2000" dirty="0">
                <a:solidFill>
                  <a:srgbClr val="7030A0"/>
                </a:solidFill>
              </a:rPr>
              <a:t>. </a:t>
            </a:r>
            <a:r>
              <a:rPr lang="en-GB" sz="2000" i="1" dirty="0"/>
              <a:t>                                                                                                              </a:t>
            </a:r>
          </a:p>
          <a:p>
            <a:pPr marL="0" indent="0">
              <a:lnSpc>
                <a:spcPct val="100000"/>
              </a:lnSpc>
              <a:buNone/>
            </a:pPr>
            <a:r>
              <a:rPr lang="en-GB" sz="2400" i="1" dirty="0"/>
              <a:t>This photo will appear on the “Pupil Card” which a child brings to the the Assessment Centre to confirm their identity.</a:t>
            </a:r>
          </a:p>
          <a:p>
            <a:pPr marL="0" indent="0">
              <a:lnSpc>
                <a:spcPct val="100000"/>
              </a:lnSpc>
              <a:buNone/>
            </a:pPr>
            <a:endParaRPr lang="en-GB" sz="2000" i="1" dirty="0"/>
          </a:p>
          <a:p>
            <a:pPr marL="0" lvl="0" indent="0">
              <a:lnSpc>
                <a:spcPct val="100000"/>
              </a:lnSpc>
              <a:buNone/>
            </a:pPr>
            <a:r>
              <a:rPr lang="en-GB" sz="2400" b="1" dirty="0">
                <a:solidFill>
                  <a:prstClr val="black"/>
                </a:solidFill>
              </a:rPr>
              <a:t>Step 3 of 10                  </a:t>
            </a:r>
            <a:r>
              <a:rPr lang="en-GB" sz="2400" b="1" dirty="0">
                <a:solidFill>
                  <a:srgbClr val="7030A0"/>
                </a:solidFill>
              </a:rPr>
              <a:t>Pupil ID*</a:t>
            </a:r>
          </a:p>
          <a:p>
            <a:pPr>
              <a:buFont typeface="Wingdings" panose="05000000000000000000" pitchFamily="2" charset="2"/>
              <a:buChar char="ü"/>
            </a:pPr>
            <a:r>
              <a:rPr lang="en-GB" sz="2600" b="1" dirty="0"/>
              <a:t>A copy of the birth certificate / passport / residence permit is uploaded to confirm the identity of the pupil.</a:t>
            </a:r>
          </a:p>
          <a:p>
            <a:pPr marL="0" lvl="0" indent="0">
              <a:buNone/>
            </a:pPr>
            <a:r>
              <a:rPr lang="en-GB" sz="2300" dirty="0">
                <a:solidFill>
                  <a:prstClr val="black"/>
                </a:solidFill>
              </a:rPr>
              <a:t>*</a:t>
            </a:r>
            <a:r>
              <a:rPr lang="en-GB" sz="2400" i="1" dirty="0"/>
              <a:t>If a child’s name has been changed by Deed Poll, then a copy of the Deed Poll, not the birth certificate / passport / residence permit, should be uploaded.</a:t>
            </a:r>
          </a:p>
          <a:p>
            <a:pPr marL="0" indent="0">
              <a:buNone/>
            </a:pPr>
            <a:endParaRPr lang="en-GB" sz="700" b="1" dirty="0">
              <a:solidFill>
                <a:srgbClr val="7030A0"/>
              </a:solidFill>
            </a:endParaRPr>
          </a:p>
          <a:p>
            <a:r>
              <a:rPr lang="en-GB" sz="2400" dirty="0">
                <a:solidFill>
                  <a:srgbClr val="0070C0"/>
                </a:solidFill>
              </a:rPr>
              <a:t>NB When registering their child, a parent / guardian can save the details and return later to complete the process. </a:t>
            </a:r>
          </a:p>
        </p:txBody>
      </p:sp>
      <p:pic>
        <p:nvPicPr>
          <p:cNvPr id="4" name="Picture 3">
            <a:extLst>
              <a:ext uri="{FF2B5EF4-FFF2-40B4-BE49-F238E27FC236}">
                <a16:creationId xmlns:a16="http://schemas.microsoft.com/office/drawing/2014/main" id="{FC5F306C-3666-32A4-E606-032742E680C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869" y="365126"/>
            <a:ext cx="2136658" cy="1109980"/>
          </a:xfrm>
          <a:prstGeom prst="rect">
            <a:avLst/>
          </a:prstGeom>
          <a:noFill/>
          <a:ln>
            <a:noFill/>
          </a:ln>
        </p:spPr>
      </p:pic>
      <p:sp>
        <p:nvSpPr>
          <p:cNvPr id="3" name="Slide Number Placeholder 2">
            <a:extLst>
              <a:ext uri="{FF2B5EF4-FFF2-40B4-BE49-F238E27FC236}">
                <a16:creationId xmlns:a16="http://schemas.microsoft.com/office/drawing/2014/main" id="{7DA2C7B7-7AB9-D686-3AFB-8B3DD8641149}"/>
              </a:ext>
            </a:extLst>
          </p:cNvPr>
          <p:cNvSpPr>
            <a:spLocks noGrp="1"/>
          </p:cNvSpPr>
          <p:nvPr>
            <p:ph type="sldNum" sz="quarter" idx="12"/>
          </p:nvPr>
        </p:nvSpPr>
        <p:spPr/>
        <p:txBody>
          <a:bodyPr/>
          <a:lstStyle/>
          <a:p>
            <a:fld id="{0DA99461-0B27-48DD-AA52-EF709D76F84B}" type="slidenum">
              <a:rPr lang="en-GB" smtClean="0"/>
              <a:t>9</a:t>
            </a:fld>
            <a:endParaRPr lang="en-GB" dirty="0"/>
          </a:p>
        </p:txBody>
      </p:sp>
    </p:spTree>
    <p:extLst>
      <p:ext uri="{BB962C8B-B14F-4D97-AF65-F5344CB8AC3E}">
        <p14:creationId xmlns:p14="http://schemas.microsoft.com/office/powerpoint/2010/main" val="37418730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5294</Words>
  <Application>Microsoft Office PowerPoint</Application>
  <PresentationFormat>Widescreen</PresentationFormat>
  <Paragraphs>382</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Calibri Light</vt:lpstr>
      <vt:lpstr>Symbol</vt:lpstr>
      <vt:lpstr>Wingdings</vt:lpstr>
      <vt:lpstr>Office Theme</vt:lpstr>
      <vt:lpstr>PowerPoint Presentation</vt:lpstr>
      <vt:lpstr>                          The 2026 Entrance Assessment                                   General Information </vt:lpstr>
      <vt:lpstr>                          The 2026 Entrance Assessment                                      Key Dates </vt:lpstr>
      <vt:lpstr>                          The 2026 Entrance Assessment                                      Really Important </vt:lpstr>
      <vt:lpstr>                          The 2026 Entrance Assessment                          The Registration Process (Be Prepared) </vt:lpstr>
      <vt:lpstr>                          The 2026 Entrance Assessment                               The Registration Process                          (Learning from the past years’ experience) </vt:lpstr>
      <vt:lpstr>                          The 2026 Entrance Assessment                         The Registration Process (Getting Started) </vt:lpstr>
      <vt:lpstr>                          The 2026 Entrance Assessment                         The Registration Process (Getting Started) </vt:lpstr>
      <vt:lpstr>                          The 2026 Entrance Assessment                         The Registration Process-Pupil Application </vt:lpstr>
      <vt:lpstr>                          The 2026 Entrance Assessment                           The Registration Process (Step 4 of 10) </vt:lpstr>
      <vt:lpstr>                          The 2026 Entrance Assessment                         The Registration Process (Step 5 of 10) </vt:lpstr>
      <vt:lpstr>                          The 2026 Entrance Assessment                         The Registration Process (Step 5 of 10) </vt:lpstr>
      <vt:lpstr>                          The 2026 Entrance Assessment                         The Registration Process (Step 5 of 10) </vt:lpstr>
      <vt:lpstr>                          The 2026 Entrance Assessment                          The Registration Process (Steps 6 and 7 of 10) </vt:lpstr>
      <vt:lpstr>                          The 2026 Entrance Assessment                          The Registration Process (Step 8 of 10) </vt:lpstr>
      <vt:lpstr>                          The 2026 Entrance Assessment                            The Registration Process (Step 9 of 10) </vt:lpstr>
      <vt:lpstr>                          The 2026 Entrance Assessment                         The Registration Process (Step 10 of 10)  </vt:lpstr>
      <vt:lpstr>                          The 2026 Entrance Assessment                    The Registration Process – After the Payment Step</vt:lpstr>
      <vt:lpstr>                          The 2026 Entrance Assessment                         The Registration Process (Additional notes) </vt:lpstr>
      <vt:lpstr>                          The 2026 Entrance Assessment                   The Registration Process - Requesting Access Arrangements</vt:lpstr>
      <vt:lpstr>                          The 2026 Entrance Assessment                                        The Papers (1)                                </vt:lpstr>
      <vt:lpstr>                          The 2026 Entrance Assessment                                        The Papers (2)                                </vt:lpstr>
      <vt:lpstr>                          The 2026 Entrance Assessment                                        SEAG Outcomes (1)                                </vt:lpstr>
      <vt:lpstr>                          The 2026 Entrance Assessment                                        SEAG Outcomes (2)                                </vt:lpstr>
      <vt:lpstr>                          The 2026 Entrance Assessment                                        SEAG Outcomes (3)                                </vt:lpstr>
      <vt:lpstr>                          The 2026 Entrance Assessment                                        SEAG Outcomes (4)                                </vt:lpstr>
      <vt:lpstr>                          The 2026 Entrance Assessment                                        SEAG Outcomes (5)                                </vt:lpstr>
      <vt:lpstr>                          The 2026 Entrance Assessment                                  SEAG Outcomes (6)                                </vt:lpstr>
      <vt:lpstr>                          The 2026 Entrance Assessment                                      SEAG Outcomes (7)                                </vt:lpstr>
      <vt:lpstr>                          The 2026 Entrance Assessment                               Sitting just one of the two Papers                                </vt:lpstr>
      <vt:lpstr>                          The 2026 Entrance Assessment                     Role of a SEAG school with P7 parents and pupils (1)                                </vt:lpstr>
      <vt:lpstr>                          The 2026 Entrance Assessment                     Role of a SEAG school with P7 parents and pupils (2)                                </vt:lpstr>
      <vt:lpstr>                                                   The 2026 Entrance Assessment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 Cummings</dc:creator>
  <cp:lastModifiedBy>Bob Cummings</cp:lastModifiedBy>
  <cp:revision>55</cp:revision>
  <cp:lastPrinted>2026-04-24T15:11:34Z</cp:lastPrinted>
  <dcterms:created xsi:type="dcterms:W3CDTF">2023-04-08T08:50:45Z</dcterms:created>
  <dcterms:modified xsi:type="dcterms:W3CDTF">2026-04-29T09:52:36Z</dcterms:modified>
</cp:coreProperties>
</file>