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8" r:id="rId5"/>
    <p:sldId id="274" r:id="rId6"/>
    <p:sldId id="271" r:id="rId7"/>
    <p:sldId id="261" r:id="rId8"/>
    <p:sldId id="272" r:id="rId9"/>
    <p:sldId id="262" r:id="rId10"/>
    <p:sldId id="267" r:id="rId11"/>
    <p:sldId id="265" r:id="rId12"/>
    <p:sldId id="266" r:id="rId13"/>
    <p:sldId id="27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479"/>
    <a:srgbClr val="004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39787D-2D08-46C0-8A4E-2C07F1EE7599}" v="1" dt="2026-01-06T20:28:58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28" autoAdjust="0"/>
    <p:restoredTop sz="94660"/>
  </p:normalViewPr>
  <p:slideViewPr>
    <p:cSldViewPr snapToGrid="0">
      <p:cViewPr varScale="1">
        <p:scale>
          <a:sx n="89" d="100"/>
          <a:sy n="89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801B-1B1A-45A3-9084-994C0B930762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232C-6C3E-451D-9AF7-6F2AD53F69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468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801B-1B1A-45A3-9084-994C0B930762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232C-6C3E-451D-9AF7-6F2AD53F69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856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801B-1B1A-45A3-9084-994C0B930762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232C-6C3E-451D-9AF7-6F2AD53F69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60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801B-1B1A-45A3-9084-994C0B930762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232C-6C3E-451D-9AF7-6F2AD53F69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52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801B-1B1A-45A3-9084-994C0B930762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232C-6C3E-451D-9AF7-6F2AD53F69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000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801B-1B1A-45A3-9084-994C0B930762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232C-6C3E-451D-9AF7-6F2AD53F69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92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801B-1B1A-45A3-9084-994C0B930762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232C-6C3E-451D-9AF7-6F2AD53F69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505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801B-1B1A-45A3-9084-994C0B930762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232C-6C3E-451D-9AF7-6F2AD53F69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763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801B-1B1A-45A3-9084-994C0B930762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232C-6C3E-451D-9AF7-6F2AD53F69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07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801B-1B1A-45A3-9084-994C0B930762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232C-6C3E-451D-9AF7-6F2AD53F69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109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801B-1B1A-45A3-9084-994C0B930762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232C-6C3E-451D-9AF7-6F2AD53F69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229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D801B-1B1A-45A3-9084-994C0B930762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B232C-6C3E-451D-9AF7-6F2AD53F69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24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353A81-9B84-9047-A8A3-62534F4F0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799"/>
            <a:ext cx="9144000" cy="304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C6511-5E97-4D62-986E-F2CB79E73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698789"/>
            <a:ext cx="7886700" cy="253947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sz="4000" b="1" i="1" dirty="0">
                <a:solidFill>
                  <a:srgbClr val="004178"/>
                </a:solidFill>
                <a:latin typeface="Avenir Book" panose="02000503020000020003" pitchFamily="2" charset="0"/>
              </a:rPr>
              <a:t>EXCELLENCE through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sz="4000" b="1" i="1" dirty="0">
                <a:solidFill>
                  <a:srgbClr val="004178"/>
                </a:solidFill>
                <a:latin typeface="Avenir Book" panose="02000503020000020003" pitchFamily="2" charset="0"/>
              </a:rPr>
              <a:t>COMMITMENT, CONTRIBUTION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sz="4000" b="1" i="1" dirty="0">
                <a:solidFill>
                  <a:srgbClr val="004178"/>
                </a:solidFill>
                <a:latin typeface="Avenir Book" panose="02000503020000020003" pitchFamily="2" charset="0"/>
              </a:rPr>
              <a:t>and CARING</a:t>
            </a:r>
            <a:endParaRPr lang="en-GB" dirty="0">
              <a:solidFill>
                <a:srgbClr val="004178"/>
              </a:solidFill>
              <a:latin typeface="Avenir Book" panose="02000503020000020003" pitchFamily="2" charset="0"/>
            </a:endParaRPr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577506D2-E3A6-4313-8884-DDE615E02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222251"/>
            <a:ext cx="2832100" cy="1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43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AB2961-9ECF-F94C-BC6B-13C7A2955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346"/>
            <a:ext cx="9144000" cy="3048000"/>
          </a:xfrm>
          <a:prstGeom prst="rect">
            <a:avLst/>
          </a:prstGeom>
        </p:spPr>
      </p:pic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577506D2-E3A6-4313-8884-DDE615E02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222250"/>
            <a:ext cx="3829050" cy="191452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4B1DED-A8DD-CB4D-B299-C393B17169D2}"/>
              </a:ext>
            </a:extLst>
          </p:cNvPr>
          <p:cNvSpPr txBox="1">
            <a:spLocks/>
          </p:cNvSpPr>
          <p:nvPr/>
        </p:nvSpPr>
        <p:spPr>
          <a:xfrm>
            <a:off x="636123" y="4118753"/>
            <a:ext cx="8054862" cy="861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5000"/>
              </a:lnSpc>
              <a:buFontTx/>
              <a:buNone/>
            </a:pPr>
            <a:r>
              <a:rPr lang="en-GB" sz="4000" dirty="0">
                <a:solidFill>
                  <a:srgbClr val="004178"/>
                </a:solidFill>
                <a:latin typeface="Avenir Book" panose="02000503020000020003" pitchFamily="2" charset="0"/>
              </a:rPr>
              <a:t>We’d love you to visit us:</a:t>
            </a:r>
            <a:endParaRPr lang="en-GB" dirty="0">
              <a:solidFill>
                <a:srgbClr val="004178"/>
              </a:solidFill>
              <a:latin typeface="Avenir Book" panose="02000503020000020003" pitchFamily="2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5328AC-39B2-1749-B0B3-549EA1BD65C7}"/>
              </a:ext>
            </a:extLst>
          </p:cNvPr>
          <p:cNvSpPr txBox="1">
            <a:spLocks/>
          </p:cNvSpPr>
          <p:nvPr/>
        </p:nvSpPr>
        <p:spPr>
          <a:xfrm>
            <a:off x="636123" y="5022823"/>
            <a:ext cx="7647360" cy="1508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20000"/>
              </a:lnSpc>
              <a:spcBef>
                <a:spcPts val="0"/>
              </a:spcBef>
              <a:buSzPct val="121000"/>
              <a:buBlip>
                <a:blip r:embed="rId4"/>
              </a:buBlip>
            </a:pPr>
            <a:r>
              <a:rPr lang="en-GB" sz="3200" dirty="0">
                <a:solidFill>
                  <a:srgbClr val="004178"/>
                </a:solidFill>
                <a:latin typeface="Avenir Book" panose="02000503020000020003" pitchFamily="2" charset="0"/>
              </a:rPr>
              <a:t> “Oliver” Musical – 13-16 January</a:t>
            </a: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buSzPct val="121000"/>
              <a:buBlip>
                <a:blip r:embed="rId4"/>
              </a:buBlip>
            </a:pPr>
            <a:r>
              <a:rPr lang="en-GB" sz="3200" dirty="0">
                <a:solidFill>
                  <a:srgbClr val="004178"/>
                </a:solidFill>
                <a:latin typeface="Avenir Book" panose="02000503020000020003" pitchFamily="2" charset="0"/>
              </a:rPr>
              <a:t> Open Night – Thursday 22 January</a:t>
            </a:r>
          </a:p>
        </p:txBody>
      </p:sp>
    </p:spTree>
    <p:extLst>
      <p:ext uri="{BB962C8B-B14F-4D97-AF65-F5344CB8AC3E}">
        <p14:creationId xmlns:p14="http://schemas.microsoft.com/office/powerpoint/2010/main" val="2154974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B82542-A78E-354D-8203-0C614E25B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6" y="0"/>
            <a:ext cx="7674838" cy="6908414"/>
          </a:xfrm>
        </p:spPr>
      </p:pic>
    </p:spTree>
    <p:extLst>
      <p:ext uri="{BB962C8B-B14F-4D97-AF65-F5344CB8AC3E}">
        <p14:creationId xmlns:p14="http://schemas.microsoft.com/office/powerpoint/2010/main" val="1474657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A726C5F0-03B5-2FAA-6D4D-DD4B3B50E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2345" y="5394830"/>
            <a:ext cx="1295373" cy="136788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89DC84-BA95-FD66-75EB-145DFFCB2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562"/>
            <a:ext cx="1342764" cy="132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4459E7-303C-8037-149A-7C7FD52DD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2031"/>
            <a:ext cx="1351469" cy="1325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AF2F0-E0BA-50A3-1BD3-9787206F8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807594"/>
            <a:ext cx="1351468" cy="13470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3C6C5-0F38-D244-B4A5-6EB11EB10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4133902"/>
            <a:ext cx="1351467" cy="1342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ECE14B-3257-D088-137C-3236DDD52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8" y="5419935"/>
            <a:ext cx="1347134" cy="1342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3CE4DF-E8BA-9302-416C-6D2BAE9EBD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1469" y="5394831"/>
            <a:ext cx="1229499" cy="1367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BC3E6-185B-E12B-DFCE-C1D4774283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0968" y="5394830"/>
            <a:ext cx="1295373" cy="1367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5945A0-55D1-ADED-CD29-77356D8C1D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7914" y="5386062"/>
            <a:ext cx="1351467" cy="137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CEB5F7-3E87-1A6A-849E-0949B39E7D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0558" y="5381519"/>
            <a:ext cx="1300678" cy="13811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AC3363C-2485-14DE-4F84-5CC067DF2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0954" y="5381520"/>
            <a:ext cx="1353046" cy="13811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E14137-F6C7-2011-D83A-03FDA3CA71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0954" y="3991213"/>
            <a:ext cx="1353046" cy="13903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946043-E2F2-0D90-38A3-8422801E9B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2849" y="153142"/>
            <a:ext cx="1351468" cy="13349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36A6309-8FA4-9BD4-465D-D4BADC1B8A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82129" y="2610021"/>
            <a:ext cx="1361871" cy="13811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4AB4E76-C256-0CB5-E1CF-A53B5CA63E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3685" y="159344"/>
            <a:ext cx="1350018" cy="134878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B4BBCF-ACBF-42B2-E41E-223D808B82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82129" y="1472505"/>
            <a:ext cx="1361871" cy="11375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9CF7665-D844-76F5-FF5A-2B14273A3CB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42764" y="169515"/>
            <a:ext cx="1238204" cy="13255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2E5CDE5-21AB-0023-DF4F-195C7A077F4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57316" y="168684"/>
            <a:ext cx="1260302" cy="13038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C48C2CD-A9AD-1FBE-24B2-EF3C524CE01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17618" y="162116"/>
            <a:ext cx="1340100" cy="131695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7C37473-8DAF-35CF-D55E-B4EDCA31EAA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73424" y="121035"/>
            <a:ext cx="1351469" cy="1351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897B3-2F9E-654A-AD5E-EF196F8F07B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74" y="1479070"/>
            <a:ext cx="3685184" cy="1228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C6511-5E97-4D62-986E-F2CB79E73E02}"/>
              </a:ext>
            </a:extLst>
          </p:cNvPr>
          <p:cNvSpPr txBox="1">
            <a:spLocks/>
          </p:cNvSpPr>
          <p:nvPr/>
        </p:nvSpPr>
        <p:spPr>
          <a:xfrm>
            <a:off x="1360293" y="2717398"/>
            <a:ext cx="5928781" cy="2481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r>
              <a:rPr lang="en-GB" sz="2000" dirty="0">
                <a:solidFill>
                  <a:srgbClr val="002060"/>
                </a:solidFill>
                <a:latin typeface="Avenir Regular" panose="020B0503020203020204" pitchFamily="34" charset="-78"/>
                <a:cs typeface="Avenir Regular" panose="020B0503020203020204" pitchFamily="34" charset="-78"/>
              </a:rPr>
              <a:t>Strong academic tradition</a:t>
            </a:r>
          </a:p>
          <a:p>
            <a:pPr marL="457200" lvl="1" indent="0">
              <a:buNone/>
            </a:pPr>
            <a:endParaRPr lang="en-GB" sz="2000" dirty="0">
              <a:solidFill>
                <a:srgbClr val="002060"/>
              </a:solidFill>
              <a:latin typeface="Avenir Regular" panose="020B0503020203020204" pitchFamily="34" charset="-78"/>
              <a:cs typeface="Avenir Regular" panose="020B0503020203020204" pitchFamily="34" charset="-78"/>
            </a:endParaRPr>
          </a:p>
          <a:p>
            <a:pPr lvl="1">
              <a:buFont typeface="Wingdings" pitchFamily="2" charset="2"/>
              <a:buChar char="§"/>
            </a:pPr>
            <a:r>
              <a:rPr lang="en-GB" sz="2000" dirty="0">
                <a:solidFill>
                  <a:srgbClr val="002060"/>
                </a:solidFill>
                <a:latin typeface="Avenir Regular" panose="020B0503020203020204" pitchFamily="34" charset="-78"/>
                <a:cs typeface="Avenir Regular" panose="020B0503020203020204" pitchFamily="34" charset="-78"/>
              </a:rPr>
              <a:t>School ethos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002060"/>
                </a:solidFill>
                <a:latin typeface="Avenir Regular" panose="020B0503020203020204" pitchFamily="34" charset="-78"/>
                <a:cs typeface="Avenir Regular" panose="020B0503020203020204" pitchFamily="34" charset="-78"/>
              </a:rPr>
              <a:t>High expectations and lots of support</a:t>
            </a:r>
          </a:p>
          <a:p>
            <a:pPr marL="914400" lvl="2" indent="0">
              <a:buFont typeface="Arial" panose="020B0604020202020204" pitchFamily="34" charset="0"/>
              <a:buNone/>
            </a:pPr>
            <a:endParaRPr lang="en-GB" kern="0" dirty="0">
              <a:solidFill>
                <a:srgbClr val="004178"/>
              </a:solidFill>
              <a:latin typeface="Avenir Light" panose="020B0402020203020204" pitchFamily="34" charset="77"/>
            </a:endParaRPr>
          </a:p>
          <a:p>
            <a:pPr lvl="1">
              <a:buFont typeface="Wingdings" pitchFamily="2" charset="2"/>
              <a:buChar char="§"/>
            </a:pPr>
            <a:r>
              <a:rPr lang="en-GB" sz="2000" dirty="0">
                <a:solidFill>
                  <a:srgbClr val="002060"/>
                </a:solidFill>
                <a:latin typeface="Avenir Regular" panose="020B0503020203020204" pitchFamily="34" charset="-78"/>
                <a:cs typeface="Avenir Regular" panose="020B0503020203020204" pitchFamily="34" charset="-78"/>
              </a:rPr>
              <a:t>Large School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002060"/>
                </a:solidFill>
                <a:latin typeface="Avenir Regular" panose="020B0503020203020204" pitchFamily="34" charset="-78"/>
                <a:cs typeface="Avenir Regular" panose="020B0503020203020204" pitchFamily="34" charset="-78"/>
              </a:rPr>
              <a:t>A wide variety of ways to succeed</a:t>
            </a:r>
          </a:p>
          <a:p>
            <a:pPr marL="914400" lvl="2" indent="0">
              <a:buFont typeface="Arial" panose="020B0604020202020204" pitchFamily="34" charset="0"/>
              <a:buNone/>
            </a:pPr>
            <a:endParaRPr lang="en-GB" kern="0" dirty="0">
              <a:solidFill>
                <a:srgbClr val="004178"/>
              </a:solidFill>
              <a:latin typeface="Avenir Light" panose="020B0402020203020204" pitchFamily="34" charset="77"/>
            </a:endParaRPr>
          </a:p>
          <a:p>
            <a:pPr>
              <a:lnSpc>
                <a:spcPct val="125000"/>
              </a:lnSpc>
              <a:buFontTx/>
              <a:buNone/>
            </a:pPr>
            <a:endParaRPr lang="en-GB" sz="2000" dirty="0">
              <a:solidFill>
                <a:srgbClr val="002060"/>
              </a:solidFill>
              <a:latin typeface="Avenir Regular" panose="020B0503020203020204" pitchFamily="34" charset="-78"/>
              <a:cs typeface="Avenir Regular" panose="020B0503020203020204" pitchFamily="34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F1662E-9CDE-9889-7CB8-685F040812E3}"/>
              </a:ext>
            </a:extLst>
          </p:cNvPr>
          <p:cNvSpPr/>
          <p:nvPr/>
        </p:nvSpPr>
        <p:spPr>
          <a:xfrm>
            <a:off x="-10404" y="0"/>
            <a:ext cx="9154403" cy="2389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F0343E-766A-4F4E-0EBD-087817204326}"/>
              </a:ext>
            </a:extLst>
          </p:cNvPr>
          <p:cNvSpPr/>
          <p:nvPr/>
        </p:nvSpPr>
        <p:spPr>
          <a:xfrm>
            <a:off x="4352" y="6748070"/>
            <a:ext cx="9135296" cy="2389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021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577506D2-E3A6-4313-8884-DDE615E02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222251"/>
            <a:ext cx="2832100" cy="14160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C6511-5E97-4D62-986E-F2CB79E73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950" y="2609851"/>
            <a:ext cx="8674100" cy="4351338"/>
          </a:xfrm>
        </p:spPr>
        <p:txBody>
          <a:bodyPr>
            <a:normAutofit/>
          </a:bodyPr>
          <a:lstStyle/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36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To the life of Glenlola Collegiate</a:t>
            </a: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36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To the School House System</a:t>
            </a: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36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To the School Council – Your voice</a:t>
            </a: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36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To Extra-curricular Programme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0B4AF-7635-874A-B36F-EA64E447C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87"/>
            <a:ext cx="6121400" cy="204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55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5B2A655-6701-108E-F8B4-76D552D4D736}"/>
              </a:ext>
            </a:extLst>
          </p:cNvPr>
          <p:cNvSpPr txBox="1"/>
          <p:nvPr/>
        </p:nvSpPr>
        <p:spPr>
          <a:xfrm>
            <a:off x="1664183" y="2305019"/>
            <a:ext cx="5880651" cy="4224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20000"/>
              </a:spcBef>
              <a:defRPr/>
            </a:pPr>
            <a:r>
              <a:rPr lang="en-GB" sz="20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Our Houses are a long-standing tradition and an important and vibrant part of school life. </a:t>
            </a:r>
          </a:p>
          <a:p>
            <a:pPr defTabSz="914400" fontAlgn="base">
              <a:spcBef>
                <a:spcPct val="20000"/>
              </a:spcBef>
              <a:defRPr/>
            </a:pPr>
            <a:endParaRPr lang="en-GB" sz="2000" kern="0" dirty="0">
              <a:solidFill>
                <a:srgbClr val="004178"/>
              </a:solidFill>
              <a:latin typeface="Avenir Light" panose="020B0402020203020204" pitchFamily="34" charset="77"/>
            </a:endParaRPr>
          </a:p>
          <a:p>
            <a:pPr defTabSz="914400" fontAlgn="base">
              <a:spcBef>
                <a:spcPct val="20000"/>
              </a:spcBef>
              <a:defRPr/>
            </a:pPr>
            <a:r>
              <a:rPr lang="en-GB" sz="20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Each pupil is assigned to one of six Houses.</a:t>
            </a:r>
          </a:p>
          <a:p>
            <a:pPr defTabSz="914400" fontAlgn="base">
              <a:spcBef>
                <a:spcPct val="20000"/>
              </a:spcBef>
              <a:defRPr/>
            </a:pPr>
            <a:r>
              <a:rPr lang="en-GB" b="1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Clanmorris, Dufferin, Hamilton, Harte, Ward and Weir. </a:t>
            </a:r>
          </a:p>
          <a:p>
            <a:pPr defTabSz="914400" fontAlgn="base">
              <a:spcBef>
                <a:spcPct val="20000"/>
              </a:spcBef>
              <a:defRPr/>
            </a:pPr>
            <a:r>
              <a:rPr lang="en-GB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 </a:t>
            </a:r>
          </a:p>
          <a:p>
            <a:pPr defTabSz="914400" fontAlgn="base">
              <a:spcBef>
                <a:spcPct val="20000"/>
              </a:spcBef>
              <a:spcAft>
                <a:spcPts val="1020"/>
              </a:spcAft>
              <a:defRPr/>
            </a:pPr>
            <a:r>
              <a:rPr lang="en-GB" sz="20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You can represent your House in competitions:</a:t>
            </a:r>
          </a:p>
          <a:p>
            <a:pPr marL="742950" lvl="1" indent="-285750" defTabSz="914400" fontAlgn="base">
              <a:spcAft>
                <a:spcPts val="1020"/>
              </a:spcAft>
              <a:buFont typeface="Arial" panose="020B0604020202020204" pitchFamily="34" charset="0"/>
              <a:buChar char="•"/>
              <a:defRPr/>
            </a:pPr>
            <a:r>
              <a:rPr lang="en-GB" sz="20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Sports</a:t>
            </a:r>
          </a:p>
          <a:p>
            <a:pPr marL="742950" lvl="1" indent="-285750" defTabSz="914400" fontAlgn="base">
              <a:spcAft>
                <a:spcPts val="1020"/>
              </a:spcAft>
              <a:buFont typeface="Arial" panose="020B0604020202020204" pitchFamily="34" charset="0"/>
              <a:buChar char="•"/>
              <a:defRPr/>
            </a:pPr>
            <a:r>
              <a:rPr lang="en-GB" sz="20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Choral</a:t>
            </a:r>
          </a:p>
          <a:p>
            <a:pPr marL="742950" lvl="1" indent="-285750" defTabSz="914400" fontAlgn="base">
              <a:spcAft>
                <a:spcPts val="1020"/>
              </a:spcAft>
              <a:buFont typeface="Arial" panose="020B0604020202020204" pitchFamily="34" charset="0"/>
              <a:buChar char="•"/>
              <a:defRPr/>
            </a:pPr>
            <a:r>
              <a:rPr lang="en-GB" sz="20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Dance</a:t>
            </a:r>
          </a:p>
          <a:p>
            <a:pPr marL="742950" lvl="1" indent="-285750" defTabSz="914400" fontAlgn="base">
              <a:spcAft>
                <a:spcPts val="1020"/>
              </a:spcAft>
              <a:buFont typeface="Arial" panose="020B0604020202020204" pitchFamily="34" charset="0"/>
              <a:buChar char="•"/>
              <a:defRPr/>
            </a:pPr>
            <a:r>
              <a:rPr lang="en-GB" sz="20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Bake off		..to name a few!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2C5581-5EFF-8D61-0C82-57B1D25C9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267"/>
          <a:stretch/>
        </p:blipFill>
        <p:spPr>
          <a:xfrm>
            <a:off x="139976" y="119529"/>
            <a:ext cx="1529798" cy="1980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2218B0-F1DF-8BEB-7A90-012E4BB74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5" r="78287"/>
          <a:stretch/>
        </p:blipFill>
        <p:spPr>
          <a:xfrm>
            <a:off x="7499901" y="97747"/>
            <a:ext cx="1401419" cy="2024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E23102-8D70-E746-97C3-A89D8C678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05"/>
          <a:stretch/>
        </p:blipFill>
        <p:spPr>
          <a:xfrm>
            <a:off x="152813" y="4757502"/>
            <a:ext cx="1581150" cy="1980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78EEB2-38E7-1040-B27A-72E20A547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86" r="41378"/>
          <a:stretch/>
        </p:blipFill>
        <p:spPr>
          <a:xfrm>
            <a:off x="267527" y="2476776"/>
            <a:ext cx="1351723" cy="1980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A7EA66-45E0-2E40-8C20-454E54B71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44" r="40808"/>
          <a:stretch/>
        </p:blipFill>
        <p:spPr>
          <a:xfrm>
            <a:off x="7390571" y="2476776"/>
            <a:ext cx="1620078" cy="2024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02D993-9C5C-2742-BB44-6974A2E05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93" r="4892"/>
          <a:stretch/>
        </p:blipFill>
        <p:spPr>
          <a:xfrm>
            <a:off x="7475053" y="4757502"/>
            <a:ext cx="1451113" cy="2024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A3A67-7104-DA4F-B650-09D2B90CC3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3479" r="47174" b="14819"/>
          <a:stretch/>
        </p:blipFill>
        <p:spPr>
          <a:xfrm>
            <a:off x="2223467" y="119529"/>
            <a:ext cx="4697066" cy="21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0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F4EDB6-D8BE-2B6C-A576-C877E0A2C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93" y="1519720"/>
            <a:ext cx="6330351" cy="2110117"/>
          </a:xfrm>
          <a:prstGeom prst="rect">
            <a:avLst/>
          </a:prstGeom>
        </p:spPr>
      </p:pic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577506D2-E3A6-4313-8884-DDE615E02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222251"/>
            <a:ext cx="2832100" cy="14160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C6511-5E97-4D62-986E-F2CB79E73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5855" y="3895742"/>
            <a:ext cx="5811089" cy="2356855"/>
          </a:xfrm>
        </p:spPr>
        <p:txBody>
          <a:bodyPr>
            <a:norm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In </a:t>
            </a:r>
            <a:r>
              <a:rPr lang="en-GB" kern="0" dirty="0" err="1">
                <a:solidFill>
                  <a:srgbClr val="004178"/>
                </a:solidFill>
                <a:latin typeface="Avenir Light" panose="020B0402020203020204" pitchFamily="34" charset="77"/>
              </a:rPr>
              <a:t>Glenlola</a:t>
            </a:r>
            <a:r>
              <a:rPr lang="en-GB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, we have a wide range of extra-curricular activities suitable for all interests. 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endParaRPr lang="en-GB" sz="3600" dirty="0"/>
          </a:p>
        </p:txBody>
      </p:sp>
      <p:pic>
        <p:nvPicPr>
          <p:cNvPr id="8" name="Picture 7" descr="A group of women playing hockey&#10;&#10;Description automatically generated with medium confidence">
            <a:extLst>
              <a:ext uri="{FF2B5EF4-FFF2-40B4-BE49-F238E27FC236}">
                <a16:creationId xmlns:a16="http://schemas.microsoft.com/office/drawing/2014/main" id="{D520845B-7C24-45B2-9D87-90FF1DB72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00" y="2359731"/>
            <a:ext cx="3119228" cy="2137967"/>
          </a:xfrm>
          <a:prstGeom prst="rect">
            <a:avLst/>
          </a:prstGeom>
        </p:spPr>
      </p:pic>
      <p:pic>
        <p:nvPicPr>
          <p:cNvPr id="10" name="Picture 9" descr="A person playing a violin&#10;&#10;Description automatically generated with medium confidence">
            <a:extLst>
              <a:ext uri="{FF2B5EF4-FFF2-40B4-BE49-F238E27FC236}">
                <a16:creationId xmlns:a16="http://schemas.microsoft.com/office/drawing/2014/main" id="{30386B66-9A38-4FEF-B0E0-5252F11F0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48" y="4578754"/>
            <a:ext cx="3165176" cy="2110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5D9778-BA45-1440-BFE6-BDA5975837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t="11608" b="17500"/>
          <a:stretch/>
        </p:blipFill>
        <p:spPr>
          <a:xfrm>
            <a:off x="-130701" y="75387"/>
            <a:ext cx="3119228" cy="220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62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577506D2-E3A6-4313-8884-DDE615E02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222251"/>
            <a:ext cx="2832100" cy="141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B4E9B5-5BE4-BB44-9254-E9B7981C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" y="72397"/>
            <a:ext cx="6121400" cy="2040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0E79C1-FD2D-CB2C-516D-7A6212F40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04" y="2262718"/>
            <a:ext cx="8773697" cy="350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60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577506D2-E3A6-4313-8884-DDE615E02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222251"/>
            <a:ext cx="2832100" cy="1416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7BE25E-23A6-A146-AB57-F93EA71BE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4"/>
          <a:stretch/>
        </p:blipFill>
        <p:spPr>
          <a:xfrm>
            <a:off x="0" y="0"/>
            <a:ext cx="5498549" cy="202758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C7EAD32-655F-814C-AD22-630C44009D33}"/>
              </a:ext>
            </a:extLst>
          </p:cNvPr>
          <p:cNvSpPr txBox="1">
            <a:spLocks/>
          </p:cNvSpPr>
          <p:nvPr/>
        </p:nvSpPr>
        <p:spPr>
          <a:xfrm>
            <a:off x="-100428" y="2034195"/>
            <a:ext cx="8674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8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The School community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8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Pastoral Team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8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School Counsellor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8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School Nurse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8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Mutual Respect and support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8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Peer Mentoring and </a:t>
            </a:r>
          </a:p>
          <a:p>
            <a:pPr marL="457200" lvl="1" indent="0">
              <a:spcBef>
                <a:spcPct val="20000"/>
              </a:spcBef>
              <a:buNone/>
              <a:defRPr/>
            </a:pPr>
            <a:r>
              <a:rPr lang="en-GB" sz="28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    Peer Listening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800" kern="0" dirty="0">
                <a:solidFill>
                  <a:srgbClr val="004178"/>
                </a:solidFill>
                <a:latin typeface="Avenir Light" panose="020B0402020203020204" pitchFamily="34" charset="77"/>
              </a:rPr>
              <a:t>Wellness Centre</a:t>
            </a:r>
          </a:p>
        </p:txBody>
      </p:sp>
      <p:pic>
        <p:nvPicPr>
          <p:cNvPr id="2" name="Picture 1" descr="A group of wome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3E6691BF-2460-2E0F-8677-F0D9EDECF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49" y="4437434"/>
            <a:ext cx="3630848" cy="2420566"/>
          </a:xfrm>
          <a:prstGeom prst="rect">
            <a:avLst/>
          </a:prstGeom>
        </p:spPr>
      </p:pic>
      <p:pic>
        <p:nvPicPr>
          <p:cNvPr id="12" name="Picture 11" descr="A picture containing person, window, indoor&#10;&#10;Description automatically generated">
            <a:extLst>
              <a:ext uri="{FF2B5EF4-FFF2-40B4-BE49-F238E27FC236}">
                <a16:creationId xmlns:a16="http://schemas.microsoft.com/office/drawing/2014/main" id="{01AECFDA-CB73-4647-9EBB-946DDC4F0A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1" r="2646" b="13457"/>
          <a:stretch/>
        </p:blipFill>
        <p:spPr>
          <a:xfrm>
            <a:off x="5513153" y="2010256"/>
            <a:ext cx="3630847" cy="242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46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577506D2-E3A6-4313-8884-DDE615E02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222251"/>
            <a:ext cx="2832100" cy="1416050"/>
          </a:xfrm>
          <a:prstGeom prst="rect">
            <a:avLst/>
          </a:prstGeom>
        </p:spPr>
      </p:pic>
      <p:pic>
        <p:nvPicPr>
          <p:cNvPr id="6" name="Picture 5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05BF05D-B5F5-4461-A4B5-C23E839F6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7101"/>
            <a:ext cx="3332794" cy="2222107"/>
          </a:xfrm>
          <a:prstGeom prst="rect">
            <a:avLst/>
          </a:prstGeom>
        </p:spPr>
      </p:pic>
      <p:pic>
        <p:nvPicPr>
          <p:cNvPr id="10" name="Picture 9" descr="A group of wome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2BA18DBB-6AAF-4D87-856A-F5F3172A4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" y="28792"/>
            <a:ext cx="3333160" cy="2222107"/>
          </a:xfrm>
          <a:prstGeom prst="rect">
            <a:avLst/>
          </a:prstGeom>
        </p:spPr>
      </p:pic>
      <p:pic>
        <p:nvPicPr>
          <p:cNvPr id="11" name="Picture 10" descr="A group of people wearing clothing&#10;&#10;Description automatically generated with medium confidence">
            <a:extLst>
              <a:ext uri="{FF2B5EF4-FFF2-40B4-BE49-F238E27FC236}">
                <a16:creationId xmlns:a16="http://schemas.microsoft.com/office/drawing/2014/main" id="{1BB8E9A7-7B14-D746-9797-462BFF789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" y="2315294"/>
            <a:ext cx="3333159" cy="2222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136B63-5A92-DD45-B65A-25AD2F5AD5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2"/>
          <a:stretch/>
        </p:blipFill>
        <p:spPr>
          <a:xfrm>
            <a:off x="4144811" y="3480615"/>
            <a:ext cx="3332794" cy="304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27A7F7-F0FC-206E-B624-DF8D9F3534EB}"/>
              </a:ext>
            </a:extLst>
          </p:cNvPr>
          <p:cNvSpPr txBox="1"/>
          <p:nvPr/>
        </p:nvSpPr>
        <p:spPr>
          <a:xfrm>
            <a:off x="4684955" y="3138405"/>
            <a:ext cx="3792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14479"/>
                </a:solidFill>
                <a:latin typeface="Avenir Light"/>
              </a:rPr>
              <a:t>Check out the School Website for our</a:t>
            </a:r>
          </a:p>
        </p:txBody>
      </p:sp>
    </p:spTree>
    <p:extLst>
      <p:ext uri="{BB962C8B-B14F-4D97-AF65-F5344CB8AC3E}">
        <p14:creationId xmlns:p14="http://schemas.microsoft.com/office/powerpoint/2010/main" val="1940409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5A6450E8A5FC4EBAA2DA36C1BE6CD1" ma:contentTypeVersion="15" ma:contentTypeDescription="Create a new document." ma:contentTypeScope="" ma:versionID="471267927ad34cec53ba14cc68182559">
  <xsd:schema xmlns:xsd="http://www.w3.org/2001/XMLSchema" xmlns:xs="http://www.w3.org/2001/XMLSchema" xmlns:p="http://schemas.microsoft.com/office/2006/metadata/properties" xmlns:ns3="9dde38f7-978f-4d65-8b3f-fce7fbd0bf42" xmlns:ns4="ab56ad0a-ce74-4d75-a673-701de31fe88a" targetNamespace="http://schemas.microsoft.com/office/2006/metadata/properties" ma:root="true" ma:fieldsID="9d33036fd544fcc9f22d49971a67b716" ns3:_="" ns4:_="">
    <xsd:import namespace="9dde38f7-978f-4d65-8b3f-fce7fbd0bf42"/>
    <xsd:import namespace="ab56ad0a-ce74-4d75-a673-701de31fe88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3:SharedWithDetails" minOccurs="0"/>
                <xsd:element ref="ns3:SharingHintHash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DateTaken" minOccurs="0"/>
                <xsd:element ref="ns4:MediaServiceSystem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e38f7-978f-4d65-8b3f-fce7fbd0bf4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56ad0a-ce74-4d75-a673-701de31fe8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b56ad0a-ce74-4d75-a673-701de31fe88a" xsi:nil="true"/>
  </documentManagement>
</p:properties>
</file>

<file path=customXml/itemProps1.xml><?xml version="1.0" encoding="utf-8"?>
<ds:datastoreItem xmlns:ds="http://schemas.openxmlformats.org/officeDocument/2006/customXml" ds:itemID="{E3283328-5140-4623-A445-F9C69A2113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904BAE-B0DD-4AE3-9FB7-737230650A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de38f7-978f-4d65-8b3f-fce7fbd0bf42"/>
    <ds:schemaRef ds:uri="ab56ad0a-ce74-4d75-a673-701de31fe8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BCCDA5-AA57-44C6-AD3C-3B5948A22FD9}">
  <ds:schemaRefs>
    <ds:schemaRef ds:uri="http://purl.org/dc/elements/1.1/"/>
    <ds:schemaRef ds:uri="http://schemas.openxmlformats.org/package/2006/metadata/core-properties"/>
    <ds:schemaRef ds:uri="http://purl.org/dc/terms/"/>
    <ds:schemaRef ds:uri="ab56ad0a-ce74-4d75-a673-701de31fe88a"/>
    <ds:schemaRef ds:uri="9dde38f7-978f-4d65-8b3f-fce7fbd0bf42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1019</TotalTime>
  <Words>174</Words>
  <Application>Microsoft Office PowerPoint</Application>
  <PresentationFormat>On-screen Show (4:3)</PresentationFormat>
  <Paragraphs>37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Harding</dc:creator>
  <cp:lastModifiedBy>K Dorman</cp:lastModifiedBy>
  <cp:revision>50</cp:revision>
  <dcterms:created xsi:type="dcterms:W3CDTF">2023-01-23T10:51:39Z</dcterms:created>
  <dcterms:modified xsi:type="dcterms:W3CDTF">2026-01-07T08:52:56Z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0x010100445A6450E8A5FC4EBAA2DA36C1BE6CD1</vt:lpwstr>
  </property>
</Properties>
</file>